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324" r:id="rId2"/>
    <p:sldId id="380" r:id="rId3"/>
    <p:sldId id="375" r:id="rId4"/>
    <p:sldId id="376" r:id="rId5"/>
    <p:sldId id="377" r:id="rId6"/>
    <p:sldId id="378" r:id="rId7"/>
    <p:sldId id="381" r:id="rId8"/>
    <p:sldId id="390" r:id="rId9"/>
    <p:sldId id="383" r:id="rId10"/>
    <p:sldId id="384" r:id="rId11"/>
    <p:sldId id="385" r:id="rId12"/>
    <p:sldId id="392" r:id="rId13"/>
    <p:sldId id="379" r:id="rId14"/>
    <p:sldId id="396" r:id="rId15"/>
    <p:sldId id="382" r:id="rId16"/>
    <p:sldId id="389" r:id="rId17"/>
    <p:sldId id="365" r:id="rId18"/>
    <p:sldId id="373" r:id="rId19"/>
    <p:sldId id="371" r:id="rId20"/>
    <p:sldId id="387" r:id="rId21"/>
    <p:sldId id="394" r:id="rId22"/>
    <p:sldId id="395" r:id="rId23"/>
    <p:sldId id="347" r:id="rId24"/>
    <p:sldId id="386" r:id="rId25"/>
    <p:sldId id="352" r:id="rId26"/>
    <p:sldId id="353" r:id="rId27"/>
    <p:sldId id="356" r:id="rId28"/>
    <p:sldId id="397" r:id="rId29"/>
    <p:sldId id="398" r:id="rId30"/>
    <p:sldId id="357" r:id="rId31"/>
    <p:sldId id="358" r:id="rId32"/>
    <p:sldId id="360" r:id="rId33"/>
    <p:sldId id="374" r:id="rId34"/>
    <p:sldId id="391" r:id="rId35"/>
    <p:sldId id="341" r:id="rId36"/>
  </p:sldIdLst>
  <p:sldSz cx="9144000" cy="6858000" type="screen4x3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D2"/>
    <a:srgbClr val="4AAB16"/>
    <a:srgbClr val="323296"/>
    <a:srgbClr val="CC3300"/>
    <a:srgbClr val="DDDDDD"/>
    <a:srgbClr val="003300"/>
    <a:srgbClr val="FFFFFF"/>
    <a:srgbClr val="51C1C1"/>
    <a:srgbClr val="339966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E06798-F0BF-4D39-95AD-6C40010EBC94}" v="63" dt="2025-02-17T04:39:01.5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16" autoAdjust="0"/>
    <p:restoredTop sz="94898" autoAdjust="0"/>
  </p:normalViewPr>
  <p:slideViewPr>
    <p:cSldViewPr>
      <p:cViewPr varScale="1">
        <p:scale>
          <a:sx n="103" d="100"/>
          <a:sy n="103" d="100"/>
        </p:scale>
        <p:origin x="2208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1" d="100"/>
        <a:sy n="141" d="100"/>
      </p:scale>
      <p:origin x="0" y="-3590"/>
    </p:cViewPr>
  </p:sorterViewPr>
  <p:notesViewPr>
    <p:cSldViewPr>
      <p:cViewPr varScale="1">
        <p:scale>
          <a:sx n="57" d="100"/>
          <a:sy n="57" d="100"/>
        </p:scale>
        <p:origin x="-138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an Chen" userId="aed4278f-f066-4586-81d3-daedb6f80e24" providerId="ADAL" clId="{8D64FD23-64AD-45BE-95C5-8556EEE9F526}"/>
    <pc:docChg chg="modSld">
      <pc:chgData name="Xinan Chen" userId="aed4278f-f066-4586-81d3-daedb6f80e24" providerId="ADAL" clId="{8D64FD23-64AD-45BE-95C5-8556EEE9F526}" dt="2025-02-16T13:43:27.241" v="15" actId="20577"/>
      <pc:docMkLst>
        <pc:docMk/>
      </pc:docMkLst>
      <pc:sldChg chg="modSp mod">
        <pc:chgData name="Xinan Chen" userId="aed4278f-f066-4586-81d3-daedb6f80e24" providerId="ADAL" clId="{8D64FD23-64AD-45BE-95C5-8556EEE9F526}" dt="2025-02-16T13:43:27.241" v="15" actId="20577"/>
        <pc:sldMkLst>
          <pc:docMk/>
          <pc:sldMk cId="0" sldId="324"/>
        </pc:sldMkLst>
        <pc:spChg chg="mod">
          <ac:chgData name="Xinan Chen" userId="aed4278f-f066-4586-81d3-daedb6f80e24" providerId="ADAL" clId="{8D64FD23-64AD-45BE-95C5-8556EEE9F526}" dt="2025-02-16T13:43:27.241" v="15" actId="20577"/>
          <ac:spMkLst>
            <pc:docMk/>
            <pc:sldMk cId="0" sldId="324"/>
            <ac:spMk id="8" creationId="{00000000-0000-0000-0000-000000000000}"/>
          </ac:spMkLst>
        </pc:spChg>
      </pc:sldChg>
    </pc:docChg>
  </pc:docChgLst>
  <pc:docChgLst>
    <pc:chgData name="Xinan Chen" userId="aed4278f-f066-4586-81d3-daedb6f80e24" providerId="ADAL" clId="{A4E06798-F0BF-4D39-95AD-6C40010EBC94}"/>
    <pc:docChg chg="undo custSel addSld modSld">
      <pc:chgData name="Xinan Chen" userId="aed4278f-f066-4586-81d3-daedb6f80e24" providerId="ADAL" clId="{A4E06798-F0BF-4D39-95AD-6C40010EBC94}" dt="2025-02-17T04:40:56.619" v="346" actId="33524"/>
      <pc:docMkLst>
        <pc:docMk/>
      </pc:docMkLst>
      <pc:sldChg chg="modSp mod">
        <pc:chgData name="Xinan Chen" userId="aed4278f-f066-4586-81d3-daedb6f80e24" providerId="ADAL" clId="{A4E06798-F0BF-4D39-95AD-6C40010EBC94}" dt="2025-02-16T14:21:56.739" v="128" actId="1076"/>
        <pc:sldMkLst>
          <pc:docMk/>
          <pc:sldMk cId="0" sldId="324"/>
        </pc:sldMkLst>
        <pc:spChg chg="mod">
          <ac:chgData name="Xinan Chen" userId="aed4278f-f066-4586-81d3-daedb6f80e24" providerId="ADAL" clId="{A4E06798-F0BF-4D39-95AD-6C40010EBC94}" dt="2025-02-16T14:21:56.739" v="128" actId="1076"/>
          <ac:spMkLst>
            <pc:docMk/>
            <pc:sldMk cId="0" sldId="324"/>
            <ac:spMk id="8" creationId="{00000000-0000-0000-0000-000000000000}"/>
          </ac:spMkLst>
        </pc:spChg>
      </pc:sldChg>
      <pc:sldChg chg="modSp mod">
        <pc:chgData name="Xinan Chen" userId="aed4278f-f066-4586-81d3-daedb6f80e24" providerId="ADAL" clId="{A4E06798-F0BF-4D39-95AD-6C40010EBC94}" dt="2025-02-17T04:30:05.091" v="236" actId="20577"/>
        <pc:sldMkLst>
          <pc:docMk/>
          <pc:sldMk cId="164546791" sldId="352"/>
        </pc:sldMkLst>
        <pc:spChg chg="mod">
          <ac:chgData name="Xinan Chen" userId="aed4278f-f066-4586-81d3-daedb6f80e24" providerId="ADAL" clId="{A4E06798-F0BF-4D39-95AD-6C40010EBC94}" dt="2025-02-17T04:30:05.091" v="236" actId="20577"/>
          <ac:spMkLst>
            <pc:docMk/>
            <pc:sldMk cId="164546791" sldId="352"/>
            <ac:spMk id="23" creationId="{00000000-0000-0000-0000-000000000000}"/>
          </ac:spMkLst>
        </pc:spChg>
        <pc:spChg chg="mod">
          <ac:chgData name="Xinan Chen" userId="aed4278f-f066-4586-81d3-daedb6f80e24" providerId="ADAL" clId="{A4E06798-F0BF-4D39-95AD-6C40010EBC94}" dt="2025-02-17T04:13:54.217" v="226" actId="1076"/>
          <ac:spMkLst>
            <pc:docMk/>
            <pc:sldMk cId="164546791" sldId="352"/>
            <ac:spMk id="34" creationId="{00000000-0000-0000-0000-000000000000}"/>
          </ac:spMkLst>
        </pc:spChg>
      </pc:sldChg>
      <pc:sldChg chg="addSp delSp modSp mod">
        <pc:chgData name="Xinan Chen" userId="aed4278f-f066-4586-81d3-daedb6f80e24" providerId="ADAL" clId="{A4E06798-F0BF-4D39-95AD-6C40010EBC94}" dt="2025-02-17T04:30:49.343" v="241" actId="33423"/>
        <pc:sldMkLst>
          <pc:docMk/>
          <pc:sldMk cId="2114402100" sldId="356"/>
        </pc:sldMkLst>
        <pc:spChg chg="mod">
          <ac:chgData name="Xinan Chen" userId="aed4278f-f066-4586-81d3-daedb6f80e24" providerId="ADAL" clId="{A4E06798-F0BF-4D39-95AD-6C40010EBC94}" dt="2025-02-17T04:30:19.674" v="238" actId="1076"/>
          <ac:spMkLst>
            <pc:docMk/>
            <pc:sldMk cId="2114402100" sldId="356"/>
            <ac:spMk id="5" creationId="{00000000-0000-0000-0000-000000000000}"/>
          </ac:spMkLst>
        </pc:spChg>
        <pc:spChg chg="add del">
          <ac:chgData name="Xinan Chen" userId="aed4278f-f066-4586-81d3-daedb6f80e24" providerId="ADAL" clId="{A4E06798-F0BF-4D39-95AD-6C40010EBC94}" dt="2025-02-17T04:30:49.343" v="241" actId="33423"/>
          <ac:spMkLst>
            <pc:docMk/>
            <pc:sldMk cId="2114402100" sldId="356"/>
            <ac:spMk id="7" creationId="{00000000-0000-0000-0000-000000000000}"/>
          </ac:spMkLst>
        </pc:spChg>
        <pc:graphicFrameChg chg="add del mod replId">
          <ac:chgData name="Xinan Chen" userId="aed4278f-f066-4586-81d3-daedb6f80e24" providerId="ADAL" clId="{A4E06798-F0BF-4D39-95AD-6C40010EBC94}" dt="2025-02-17T04:30:49.343" v="241" actId="33423"/>
          <ac:graphicFrameMkLst>
            <pc:docMk/>
            <pc:sldMk cId="2114402100" sldId="356"/>
            <ac:graphicFrameMk id="7" creationId="{00000000-0000-0000-0000-000000000000}"/>
          </ac:graphicFrameMkLst>
        </pc:graphicFrameChg>
      </pc:sldChg>
      <pc:sldChg chg="addSp delSp modSp mod">
        <pc:chgData name="Xinan Chen" userId="aed4278f-f066-4586-81d3-daedb6f80e24" providerId="ADAL" clId="{A4E06798-F0BF-4D39-95AD-6C40010EBC94}" dt="2025-02-16T14:20:30.332" v="120" actId="20577"/>
        <pc:sldMkLst>
          <pc:docMk/>
          <pc:sldMk cId="911446363" sldId="365"/>
        </pc:sldMkLst>
        <pc:spChg chg="mod">
          <ac:chgData name="Xinan Chen" userId="aed4278f-f066-4586-81d3-daedb6f80e24" providerId="ADAL" clId="{A4E06798-F0BF-4D39-95AD-6C40010EBC94}" dt="2025-02-16T14:20:30.332" v="120" actId="20577"/>
          <ac:spMkLst>
            <pc:docMk/>
            <pc:sldMk cId="911446363" sldId="365"/>
            <ac:spMk id="5125" creationId="{00000000-0000-0000-0000-000000000000}"/>
          </ac:spMkLst>
        </pc:spChg>
        <pc:picChg chg="add del">
          <ac:chgData name="Xinan Chen" userId="aed4278f-f066-4586-81d3-daedb6f80e24" providerId="ADAL" clId="{A4E06798-F0BF-4D39-95AD-6C40010EBC94}" dt="2025-02-16T14:11:02.275" v="43" actId="478"/>
          <ac:picMkLst>
            <pc:docMk/>
            <pc:sldMk cId="911446363" sldId="365"/>
            <ac:picMk id="2" creationId="{E3D4849C-08C4-AF80-9115-7280B1CD510D}"/>
          </ac:picMkLst>
        </pc:picChg>
        <pc:picChg chg="add del mod">
          <ac:chgData name="Xinan Chen" userId="aed4278f-f066-4586-81d3-daedb6f80e24" providerId="ADAL" clId="{A4E06798-F0BF-4D39-95AD-6C40010EBC94}" dt="2025-02-16T14:11:43.328" v="57" actId="478"/>
          <ac:picMkLst>
            <pc:docMk/>
            <pc:sldMk cId="911446363" sldId="365"/>
            <ac:picMk id="4" creationId="{138EE63C-760E-3B5C-4F63-95C9B09366F6}"/>
          </ac:picMkLst>
        </pc:picChg>
        <pc:picChg chg="add mod">
          <ac:chgData name="Xinan Chen" userId="aed4278f-f066-4586-81d3-daedb6f80e24" providerId="ADAL" clId="{A4E06798-F0BF-4D39-95AD-6C40010EBC94}" dt="2025-02-16T14:11:53.239" v="63" actId="1076"/>
          <ac:picMkLst>
            <pc:docMk/>
            <pc:sldMk cId="911446363" sldId="365"/>
            <ac:picMk id="6" creationId="{B75B630D-A010-C8A7-4048-BDFB4434063D}"/>
          </ac:picMkLst>
        </pc:picChg>
      </pc:sldChg>
      <pc:sldChg chg="modSp mod">
        <pc:chgData name="Xinan Chen" userId="aed4278f-f066-4586-81d3-daedb6f80e24" providerId="ADAL" clId="{A4E06798-F0BF-4D39-95AD-6C40010EBC94}" dt="2025-02-16T14:19:15.466" v="98" actId="20577"/>
        <pc:sldMkLst>
          <pc:docMk/>
          <pc:sldMk cId="2232073472" sldId="373"/>
        </pc:sldMkLst>
        <pc:spChg chg="mod">
          <ac:chgData name="Xinan Chen" userId="aed4278f-f066-4586-81d3-daedb6f80e24" providerId="ADAL" clId="{A4E06798-F0BF-4D39-95AD-6C40010EBC94}" dt="2025-02-16T14:19:15.466" v="98" actId="20577"/>
          <ac:spMkLst>
            <pc:docMk/>
            <pc:sldMk cId="2232073472" sldId="373"/>
            <ac:spMk id="8" creationId="{00000000-0000-0000-0000-000000000000}"/>
          </ac:spMkLst>
        </pc:spChg>
      </pc:sldChg>
      <pc:sldChg chg="modSp mod">
        <pc:chgData name="Xinan Chen" userId="aed4278f-f066-4586-81d3-daedb6f80e24" providerId="ADAL" clId="{A4E06798-F0BF-4D39-95AD-6C40010EBC94}" dt="2025-02-17T04:40:56.619" v="346" actId="33524"/>
        <pc:sldMkLst>
          <pc:docMk/>
          <pc:sldMk cId="2421921235" sldId="374"/>
        </pc:sldMkLst>
        <pc:spChg chg="mod">
          <ac:chgData name="Xinan Chen" userId="aed4278f-f066-4586-81d3-daedb6f80e24" providerId="ADAL" clId="{A4E06798-F0BF-4D39-95AD-6C40010EBC94}" dt="2025-02-17T04:40:56.619" v="346" actId="33524"/>
          <ac:spMkLst>
            <pc:docMk/>
            <pc:sldMk cId="2421921235" sldId="374"/>
            <ac:spMk id="6" creationId="{00000000-0000-0000-0000-000000000000}"/>
          </ac:spMkLst>
        </pc:spChg>
      </pc:sldChg>
      <pc:sldChg chg="modSp mod">
        <pc:chgData name="Xinan Chen" userId="aed4278f-f066-4586-81d3-daedb6f80e24" providerId="ADAL" clId="{A4E06798-F0BF-4D39-95AD-6C40010EBC94}" dt="2025-02-17T03:50:05.561" v="152" actId="113"/>
        <pc:sldMkLst>
          <pc:docMk/>
          <pc:sldMk cId="2890405464" sldId="377"/>
        </pc:sldMkLst>
        <pc:spChg chg="mod">
          <ac:chgData name="Xinan Chen" userId="aed4278f-f066-4586-81d3-daedb6f80e24" providerId="ADAL" clId="{A4E06798-F0BF-4D39-95AD-6C40010EBC94}" dt="2025-02-17T03:50:05.561" v="152" actId="113"/>
          <ac:spMkLst>
            <pc:docMk/>
            <pc:sldMk cId="2890405464" sldId="377"/>
            <ac:spMk id="6" creationId="{55F009E8-A50C-F04C-8688-CC02C14F50F4}"/>
          </ac:spMkLst>
        </pc:spChg>
      </pc:sldChg>
      <pc:sldChg chg="addSp delSp modSp mod">
        <pc:chgData name="Xinan Chen" userId="aed4278f-f066-4586-81d3-daedb6f80e24" providerId="ADAL" clId="{A4E06798-F0BF-4D39-95AD-6C40010EBC94}" dt="2025-02-17T03:44:48.994" v="145" actId="1076"/>
        <pc:sldMkLst>
          <pc:docMk/>
          <pc:sldMk cId="505336921" sldId="380"/>
        </pc:sldMkLst>
        <pc:picChg chg="add mod modCrop">
          <ac:chgData name="Xinan Chen" userId="aed4278f-f066-4586-81d3-daedb6f80e24" providerId="ADAL" clId="{A4E06798-F0BF-4D39-95AD-6C40010EBC94}" dt="2025-02-17T03:44:48.994" v="145" actId="1076"/>
          <ac:picMkLst>
            <pc:docMk/>
            <pc:sldMk cId="505336921" sldId="380"/>
            <ac:picMk id="3" creationId="{A0CC91AF-8538-6230-F985-21A5C375B560}"/>
          </ac:picMkLst>
        </pc:picChg>
        <pc:picChg chg="del">
          <ac:chgData name="Xinan Chen" userId="aed4278f-f066-4586-81d3-daedb6f80e24" providerId="ADAL" clId="{A4E06798-F0BF-4D39-95AD-6C40010EBC94}" dt="2025-02-17T03:43:00.844" v="129" actId="478"/>
          <ac:picMkLst>
            <pc:docMk/>
            <pc:sldMk cId="505336921" sldId="380"/>
            <ac:picMk id="11" creationId="{F9E15898-839F-4F14-223F-7D12CB586A8F}"/>
          </ac:picMkLst>
        </pc:picChg>
      </pc:sldChg>
      <pc:sldChg chg="addSp delSp modSp mod">
        <pc:chgData name="Xinan Chen" userId="aed4278f-f066-4586-81d3-daedb6f80e24" providerId="ADAL" clId="{A4E06798-F0BF-4D39-95AD-6C40010EBC94}" dt="2025-02-17T04:08:19.414" v="171" actId="1076"/>
        <pc:sldMkLst>
          <pc:docMk/>
          <pc:sldMk cId="2364641653" sldId="384"/>
        </pc:sldMkLst>
        <pc:picChg chg="mod modCrop">
          <ac:chgData name="Xinan Chen" userId="aed4278f-f066-4586-81d3-daedb6f80e24" providerId="ADAL" clId="{A4E06798-F0BF-4D39-95AD-6C40010EBC94}" dt="2025-02-17T04:08:19.414" v="171" actId="1076"/>
          <ac:picMkLst>
            <pc:docMk/>
            <pc:sldMk cId="2364641653" sldId="384"/>
            <ac:picMk id="6" creationId="{00000000-0000-0000-0000-000000000000}"/>
          </ac:picMkLst>
        </pc:picChg>
        <pc:picChg chg="del mod">
          <ac:chgData name="Xinan Chen" userId="aed4278f-f066-4586-81d3-daedb6f80e24" providerId="ADAL" clId="{A4E06798-F0BF-4D39-95AD-6C40010EBC94}" dt="2025-02-17T04:08:04.347" v="164" actId="478"/>
          <ac:picMkLst>
            <pc:docMk/>
            <pc:sldMk cId="2364641653" sldId="384"/>
            <ac:picMk id="7" creationId="{34924A88-886B-B946-80B6-1057BB583D91}"/>
          </ac:picMkLst>
        </pc:picChg>
        <pc:picChg chg="add mod">
          <ac:chgData name="Xinan Chen" userId="aed4278f-f066-4586-81d3-daedb6f80e24" providerId="ADAL" clId="{A4E06798-F0BF-4D39-95AD-6C40010EBC94}" dt="2025-02-17T04:08:18.119" v="170" actId="1076"/>
          <ac:picMkLst>
            <pc:docMk/>
            <pc:sldMk cId="2364641653" sldId="384"/>
            <ac:picMk id="1026" creationId="{BAB346A7-15E3-E77E-54D3-D6EE8E01B8D7}"/>
          </ac:picMkLst>
        </pc:picChg>
      </pc:sldChg>
      <pc:sldChg chg="modSp mod">
        <pc:chgData name="Xinan Chen" userId="aed4278f-f066-4586-81d3-daedb6f80e24" providerId="ADAL" clId="{A4E06798-F0BF-4D39-95AD-6C40010EBC94}" dt="2025-02-17T04:11:29.427" v="218" actId="20577"/>
        <pc:sldMkLst>
          <pc:docMk/>
          <pc:sldMk cId="2184656077" sldId="387"/>
        </pc:sldMkLst>
        <pc:spChg chg="mod">
          <ac:chgData name="Xinan Chen" userId="aed4278f-f066-4586-81d3-daedb6f80e24" providerId="ADAL" clId="{A4E06798-F0BF-4D39-95AD-6C40010EBC94}" dt="2025-02-17T04:11:29.427" v="218" actId="20577"/>
          <ac:spMkLst>
            <pc:docMk/>
            <pc:sldMk cId="2184656077" sldId="387"/>
            <ac:spMk id="6" creationId="{00000000-0000-0000-0000-000000000000}"/>
          </ac:spMkLst>
        </pc:spChg>
      </pc:sldChg>
      <pc:sldChg chg="addSp delSp modSp add mod">
        <pc:chgData name="Xinan Chen" userId="aed4278f-f066-4586-81d3-daedb6f80e24" providerId="ADAL" clId="{A4E06798-F0BF-4D39-95AD-6C40010EBC94}" dt="2025-02-17T04:34:59.166" v="261" actId="1076"/>
        <pc:sldMkLst>
          <pc:docMk/>
          <pc:sldMk cId="2604840535" sldId="397"/>
        </pc:sldMkLst>
        <pc:spChg chg="del">
          <ac:chgData name="Xinan Chen" userId="aed4278f-f066-4586-81d3-daedb6f80e24" providerId="ADAL" clId="{A4E06798-F0BF-4D39-95AD-6C40010EBC94}" dt="2025-02-17T04:32:39.182" v="243" actId="478"/>
          <ac:spMkLst>
            <pc:docMk/>
            <pc:sldMk cId="2604840535" sldId="397"/>
            <ac:spMk id="2" creationId="{6C9E5EB7-EEFF-0FFE-23F3-08E66D10A4F5}"/>
          </ac:spMkLst>
        </pc:spChg>
        <pc:spChg chg="del">
          <ac:chgData name="Xinan Chen" userId="aed4278f-f066-4586-81d3-daedb6f80e24" providerId="ADAL" clId="{A4E06798-F0BF-4D39-95AD-6C40010EBC94}" dt="2025-02-17T04:32:39.182" v="243" actId="478"/>
          <ac:spMkLst>
            <pc:docMk/>
            <pc:sldMk cId="2604840535" sldId="397"/>
            <ac:spMk id="4" creationId="{EFABB482-8B7B-20A3-DDE5-A6CE2B52A2B0}"/>
          </ac:spMkLst>
        </pc:spChg>
        <pc:spChg chg="del">
          <ac:chgData name="Xinan Chen" userId="aed4278f-f066-4586-81d3-daedb6f80e24" providerId="ADAL" clId="{A4E06798-F0BF-4D39-95AD-6C40010EBC94}" dt="2025-02-17T04:32:39.182" v="243" actId="478"/>
          <ac:spMkLst>
            <pc:docMk/>
            <pc:sldMk cId="2604840535" sldId="397"/>
            <ac:spMk id="6" creationId="{E1A98B24-E824-23D2-81AB-817B5456DB1F}"/>
          </ac:spMkLst>
        </pc:spChg>
        <pc:spChg chg="del">
          <ac:chgData name="Xinan Chen" userId="aed4278f-f066-4586-81d3-daedb6f80e24" providerId="ADAL" clId="{A4E06798-F0BF-4D39-95AD-6C40010EBC94}" dt="2025-02-17T04:32:39.182" v="243" actId="478"/>
          <ac:spMkLst>
            <pc:docMk/>
            <pc:sldMk cId="2604840535" sldId="397"/>
            <ac:spMk id="8" creationId="{B2C1579B-2A78-87C4-8653-1BD68EF874F5}"/>
          </ac:spMkLst>
        </pc:spChg>
        <pc:spChg chg="del">
          <ac:chgData name="Xinan Chen" userId="aed4278f-f066-4586-81d3-daedb6f80e24" providerId="ADAL" clId="{A4E06798-F0BF-4D39-95AD-6C40010EBC94}" dt="2025-02-17T04:32:39.182" v="243" actId="478"/>
          <ac:spMkLst>
            <pc:docMk/>
            <pc:sldMk cId="2604840535" sldId="397"/>
            <ac:spMk id="22" creationId="{D2DC6446-C077-01E5-8079-B9BC6A29CBE1}"/>
          </ac:spMkLst>
        </pc:spChg>
        <pc:spChg chg="add del mod">
          <ac:chgData name="Xinan Chen" userId="aed4278f-f066-4586-81d3-daedb6f80e24" providerId="ADAL" clId="{A4E06798-F0BF-4D39-95AD-6C40010EBC94}" dt="2025-02-17T04:33:27.352" v="255" actId="478"/>
          <ac:spMkLst>
            <pc:docMk/>
            <pc:sldMk cId="2604840535" sldId="397"/>
            <ac:spMk id="25" creationId="{2E063407-4DE2-8B2E-A654-FA5CCE5514FE}"/>
          </ac:spMkLst>
        </pc:spChg>
        <pc:graphicFrameChg chg="del">
          <ac:chgData name="Xinan Chen" userId="aed4278f-f066-4586-81d3-daedb6f80e24" providerId="ADAL" clId="{A4E06798-F0BF-4D39-95AD-6C40010EBC94}" dt="2025-02-17T04:32:39.182" v="243" actId="478"/>
          <ac:graphicFrameMkLst>
            <pc:docMk/>
            <pc:sldMk cId="2604840535" sldId="397"/>
            <ac:graphicFrameMk id="9" creationId="{FB4ECE71-CA12-414D-CE53-6448846027FE}"/>
          </ac:graphicFrameMkLst>
        </pc:graphicFrameChg>
        <pc:graphicFrameChg chg="del">
          <ac:chgData name="Xinan Chen" userId="aed4278f-f066-4586-81d3-daedb6f80e24" providerId="ADAL" clId="{A4E06798-F0BF-4D39-95AD-6C40010EBC94}" dt="2025-02-17T04:32:39.182" v="243" actId="478"/>
          <ac:graphicFrameMkLst>
            <pc:docMk/>
            <pc:sldMk cId="2604840535" sldId="397"/>
            <ac:graphicFrameMk id="12" creationId="{E91EC5DC-5553-E26B-3476-49E2B1BF8FC2}"/>
          </ac:graphicFrameMkLst>
        </pc:graphicFrameChg>
        <pc:picChg chg="del">
          <ac:chgData name="Xinan Chen" userId="aed4278f-f066-4586-81d3-daedb6f80e24" providerId="ADAL" clId="{A4E06798-F0BF-4D39-95AD-6C40010EBC94}" dt="2025-02-17T04:32:39.182" v="243" actId="478"/>
          <ac:picMkLst>
            <pc:docMk/>
            <pc:sldMk cId="2604840535" sldId="397"/>
            <ac:picMk id="13" creationId="{805ED099-CBD4-8E45-E77A-24C5A9DE9B01}"/>
          </ac:picMkLst>
        </pc:picChg>
        <pc:picChg chg="del">
          <ac:chgData name="Xinan Chen" userId="aed4278f-f066-4586-81d3-daedb6f80e24" providerId="ADAL" clId="{A4E06798-F0BF-4D39-95AD-6C40010EBC94}" dt="2025-02-17T04:32:39.182" v="243" actId="478"/>
          <ac:picMkLst>
            <pc:docMk/>
            <pc:sldMk cId="2604840535" sldId="397"/>
            <ac:picMk id="14" creationId="{83E24ACA-FC3D-F180-F27D-034B16A2F905}"/>
          </ac:picMkLst>
        </pc:picChg>
        <pc:picChg chg="del">
          <ac:chgData name="Xinan Chen" userId="aed4278f-f066-4586-81d3-daedb6f80e24" providerId="ADAL" clId="{A4E06798-F0BF-4D39-95AD-6C40010EBC94}" dt="2025-02-17T04:32:39.182" v="243" actId="478"/>
          <ac:picMkLst>
            <pc:docMk/>
            <pc:sldMk cId="2604840535" sldId="397"/>
            <ac:picMk id="15" creationId="{50B449A7-6B02-7A96-0894-0D1F363A5BC2}"/>
          </ac:picMkLst>
        </pc:picChg>
        <pc:picChg chg="del">
          <ac:chgData name="Xinan Chen" userId="aed4278f-f066-4586-81d3-daedb6f80e24" providerId="ADAL" clId="{A4E06798-F0BF-4D39-95AD-6C40010EBC94}" dt="2025-02-17T04:32:41.393" v="244" actId="478"/>
          <ac:picMkLst>
            <pc:docMk/>
            <pc:sldMk cId="2604840535" sldId="397"/>
            <ac:picMk id="20" creationId="{6DD4980C-2923-1672-590A-9C8276DF00C1}"/>
          </ac:picMkLst>
        </pc:picChg>
        <pc:picChg chg="add mod">
          <ac:chgData name="Xinan Chen" userId="aed4278f-f066-4586-81d3-daedb6f80e24" providerId="ADAL" clId="{A4E06798-F0BF-4D39-95AD-6C40010EBC94}" dt="2025-02-17T04:34:59.166" v="261" actId="1076"/>
          <ac:picMkLst>
            <pc:docMk/>
            <pc:sldMk cId="2604840535" sldId="397"/>
            <ac:picMk id="23" creationId="{BD19CFCD-A8C1-9D17-BB59-B8541937F085}"/>
          </ac:picMkLst>
        </pc:picChg>
      </pc:sldChg>
      <pc:sldChg chg="addSp modSp add mod">
        <pc:chgData name="Xinan Chen" userId="aed4278f-f066-4586-81d3-daedb6f80e24" providerId="ADAL" clId="{A4E06798-F0BF-4D39-95AD-6C40010EBC94}" dt="2025-02-17T04:39:08.002" v="342" actId="1038"/>
        <pc:sldMkLst>
          <pc:docMk/>
          <pc:sldMk cId="2512074576" sldId="398"/>
        </pc:sldMkLst>
        <pc:spChg chg="add mod">
          <ac:chgData name="Xinan Chen" userId="aed4278f-f066-4586-81d3-daedb6f80e24" providerId="ADAL" clId="{A4E06798-F0BF-4D39-95AD-6C40010EBC94}" dt="2025-02-17T04:39:08.002" v="342" actId="1038"/>
          <ac:spMkLst>
            <pc:docMk/>
            <pc:sldMk cId="2512074576" sldId="398"/>
            <ac:spMk id="2" creationId="{50A507AD-A720-30B6-D62A-9105D277E505}"/>
          </ac:spMkLst>
        </pc:spChg>
        <pc:spChg chg="add mod">
          <ac:chgData name="Xinan Chen" userId="aed4278f-f066-4586-81d3-daedb6f80e24" providerId="ADAL" clId="{A4E06798-F0BF-4D39-95AD-6C40010EBC94}" dt="2025-02-17T04:39:04.873" v="337" actId="1076"/>
          <ac:spMkLst>
            <pc:docMk/>
            <pc:sldMk cId="2512074576" sldId="398"/>
            <ac:spMk id="3" creationId="{AD0D8CDB-8C82-3F00-FCC6-56ECF861AE8F}"/>
          </ac:spMkLst>
        </pc:spChg>
      </pc:sldChg>
    </pc:docChg>
  </pc:docChgLst>
  <pc:docChgLst>
    <pc:chgData name="Ruibin BAI" userId="1a9537ce-a274-439b-bc52-99c0137411da" providerId="ADAL" clId="{D2EA2016-C1A0-0F4E-BD2F-DECDA85A475D}"/>
    <pc:docChg chg="undo custSel addSld modSld">
      <pc:chgData name="Ruibin BAI" userId="1a9537ce-a274-439b-bc52-99c0137411da" providerId="ADAL" clId="{D2EA2016-C1A0-0F4E-BD2F-DECDA85A475D}" dt="2024-02-19T03:06:53.776" v="408" actId="20577"/>
      <pc:docMkLst>
        <pc:docMk/>
      </pc:docMkLst>
      <pc:sldChg chg="modSp mod">
        <pc:chgData name="Ruibin BAI" userId="1a9537ce-a274-439b-bc52-99c0137411da" providerId="ADAL" clId="{D2EA2016-C1A0-0F4E-BD2F-DECDA85A475D}" dt="2024-02-19T01:10:02.651" v="13" actId="404"/>
        <pc:sldMkLst>
          <pc:docMk/>
          <pc:sldMk cId="0" sldId="324"/>
        </pc:sldMkLst>
      </pc:sldChg>
      <pc:sldChg chg="addSp delSp modSp mod">
        <pc:chgData name="Ruibin BAI" userId="1a9537ce-a274-439b-bc52-99c0137411da" providerId="ADAL" clId="{D2EA2016-C1A0-0F4E-BD2F-DECDA85A475D}" dt="2024-02-19T03:06:53.776" v="408" actId="20577"/>
        <pc:sldMkLst>
          <pc:docMk/>
          <pc:sldMk cId="911446363" sldId="365"/>
        </pc:sldMkLst>
      </pc:sldChg>
      <pc:sldChg chg="addSp delSp modSp mod">
        <pc:chgData name="Ruibin BAI" userId="1a9537ce-a274-439b-bc52-99c0137411da" providerId="ADAL" clId="{D2EA2016-C1A0-0F4E-BD2F-DECDA85A475D}" dt="2024-02-19T02:32:09.571" v="238" actId="14100"/>
        <pc:sldMkLst>
          <pc:docMk/>
          <pc:sldMk cId="2180754318" sldId="375"/>
        </pc:sldMkLst>
      </pc:sldChg>
      <pc:sldChg chg="addSp delSp modSp mod">
        <pc:chgData name="Ruibin BAI" userId="1a9537ce-a274-439b-bc52-99c0137411da" providerId="ADAL" clId="{D2EA2016-C1A0-0F4E-BD2F-DECDA85A475D}" dt="2024-02-19T01:57:29.226" v="216" actId="1076"/>
        <pc:sldMkLst>
          <pc:docMk/>
          <pc:sldMk cId="505336921" sldId="380"/>
        </pc:sldMkLst>
      </pc:sldChg>
      <pc:sldChg chg="addSp delSp modSp mod delAnim">
        <pc:chgData name="Ruibin BAI" userId="1a9537ce-a274-439b-bc52-99c0137411da" providerId="ADAL" clId="{D2EA2016-C1A0-0F4E-BD2F-DECDA85A475D}" dt="2024-02-19T02:35:13.632" v="340" actId="1076"/>
        <pc:sldMkLst>
          <pc:docMk/>
          <pc:sldMk cId="3761889653" sldId="381"/>
        </pc:sldMkLst>
      </pc:sldChg>
      <pc:sldChg chg="addSp delSp modSp new mod">
        <pc:chgData name="Ruibin BAI" userId="1a9537ce-a274-439b-bc52-99c0137411da" providerId="ADAL" clId="{D2EA2016-C1A0-0F4E-BD2F-DECDA85A475D}" dt="2024-02-19T02:38:20.648" v="387" actId="1076"/>
        <pc:sldMkLst>
          <pc:docMk/>
          <pc:sldMk cId="3274114732" sldId="396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A0C108-4709-4D4D-A1C8-AFCAA97B1FD1}" type="doc">
      <dgm:prSet loTypeId="urn:microsoft.com/office/officeart/2005/8/layout/arrow2" loCatId="" qsTypeId="urn:microsoft.com/office/officeart/2005/8/quickstyle/simple1" qsCatId="simple" csTypeId="urn:microsoft.com/office/officeart/2005/8/colors/accent1_2" csCatId="accent1" phldr="1"/>
      <dgm:spPr/>
    </dgm:pt>
    <dgm:pt modelId="{FEC5B389-6DE5-174B-95AF-86F4AF47759F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11734EDE-B97B-0B4F-A42A-6F123A8F05A8}" type="sibTrans" cxnId="{EB734ADF-D134-0049-BD0D-D09A0FBC3C3A}">
      <dgm:prSet/>
      <dgm:spPr/>
      <dgm:t>
        <a:bodyPr/>
        <a:lstStyle/>
        <a:p>
          <a:endParaRPr lang="en-US"/>
        </a:p>
      </dgm:t>
    </dgm:pt>
    <dgm:pt modelId="{964F6EF0-41AC-8E40-8BA6-536FFF8FF6A1}" type="parTrans" cxnId="{EB734ADF-D134-0049-BD0D-D09A0FBC3C3A}">
      <dgm:prSet/>
      <dgm:spPr/>
      <dgm:t>
        <a:bodyPr/>
        <a:lstStyle/>
        <a:p>
          <a:endParaRPr lang="en-US"/>
        </a:p>
      </dgm:t>
    </dgm:pt>
    <dgm:pt modelId="{9A6AF1D7-32A5-5C40-8C4C-D3FC735796B1}" type="pres">
      <dgm:prSet presAssocID="{A6A0C108-4709-4D4D-A1C8-AFCAA97B1FD1}" presName="arrowDiagram" presStyleCnt="0">
        <dgm:presLayoutVars>
          <dgm:chMax val="5"/>
          <dgm:dir/>
          <dgm:resizeHandles val="exact"/>
        </dgm:presLayoutVars>
      </dgm:prSet>
      <dgm:spPr/>
    </dgm:pt>
    <dgm:pt modelId="{F21C9868-AEAD-814F-9220-C7A20F54F4E5}" type="pres">
      <dgm:prSet presAssocID="{A6A0C108-4709-4D4D-A1C8-AFCAA97B1FD1}" presName="arrow" presStyleLbl="bgShp" presStyleIdx="0" presStyleCnt="1" custScaleX="137890" custScaleY="86964"/>
      <dgm:spPr>
        <a:solidFill>
          <a:schemeClr val="accent3">
            <a:lumMod val="40000"/>
            <a:lumOff val="60000"/>
            <a:alpha val="45000"/>
          </a:schemeClr>
        </a:solidFill>
      </dgm:spPr>
    </dgm:pt>
    <dgm:pt modelId="{5674B8EB-9B51-B441-8002-BBA791A80B1A}" type="pres">
      <dgm:prSet presAssocID="{A6A0C108-4709-4D4D-A1C8-AFCAA97B1FD1}" presName="arrowDiagram1" presStyleCnt="0">
        <dgm:presLayoutVars>
          <dgm:bulletEnabled val="1"/>
        </dgm:presLayoutVars>
      </dgm:prSet>
      <dgm:spPr/>
    </dgm:pt>
    <dgm:pt modelId="{F462F06C-1E10-9446-BB5B-02F2A40F9FFE}" type="pres">
      <dgm:prSet presAssocID="{FEC5B389-6DE5-174B-95AF-86F4AF47759F}" presName="bullet1" presStyleLbl="node1" presStyleIdx="0" presStyleCnt="1"/>
      <dgm:spPr>
        <a:noFill/>
        <a:ln>
          <a:noFill/>
        </a:ln>
      </dgm:spPr>
    </dgm:pt>
    <dgm:pt modelId="{42E6F8C6-D3F7-8A4E-B252-ED2A9D27006E}" type="pres">
      <dgm:prSet presAssocID="{FEC5B389-6DE5-174B-95AF-86F4AF47759F}" presName="textBox1" presStyleLbl="revTx" presStyleIdx="0" presStyleCnt="1">
        <dgm:presLayoutVars>
          <dgm:bulletEnabled val="1"/>
        </dgm:presLayoutVars>
      </dgm:prSet>
      <dgm:spPr/>
    </dgm:pt>
  </dgm:ptLst>
  <dgm:cxnLst>
    <dgm:cxn modelId="{DA7AD0B0-99FA-FA40-8955-2EC5CB8E9ACD}" type="presOf" srcId="{FEC5B389-6DE5-174B-95AF-86F4AF47759F}" destId="{42E6F8C6-D3F7-8A4E-B252-ED2A9D27006E}" srcOrd="0" destOrd="0" presId="urn:microsoft.com/office/officeart/2005/8/layout/arrow2"/>
    <dgm:cxn modelId="{EB734ADF-D134-0049-BD0D-D09A0FBC3C3A}" srcId="{A6A0C108-4709-4D4D-A1C8-AFCAA97B1FD1}" destId="{FEC5B389-6DE5-174B-95AF-86F4AF47759F}" srcOrd="0" destOrd="0" parTransId="{964F6EF0-41AC-8E40-8BA6-536FFF8FF6A1}" sibTransId="{11734EDE-B97B-0B4F-A42A-6F123A8F05A8}"/>
    <dgm:cxn modelId="{3511BCEF-335E-8E47-9BD3-CA48DF9DD334}" type="presOf" srcId="{A6A0C108-4709-4D4D-A1C8-AFCAA97B1FD1}" destId="{9A6AF1D7-32A5-5C40-8C4C-D3FC735796B1}" srcOrd="0" destOrd="0" presId="urn:microsoft.com/office/officeart/2005/8/layout/arrow2"/>
    <dgm:cxn modelId="{8FF1E16A-5FB5-B649-92A6-7BAA194ADEA8}" type="presParOf" srcId="{9A6AF1D7-32A5-5C40-8C4C-D3FC735796B1}" destId="{F21C9868-AEAD-814F-9220-C7A20F54F4E5}" srcOrd="0" destOrd="0" presId="urn:microsoft.com/office/officeart/2005/8/layout/arrow2"/>
    <dgm:cxn modelId="{C4379623-B21D-EA43-B90B-CF794EFA6029}" type="presParOf" srcId="{9A6AF1D7-32A5-5C40-8C4C-D3FC735796B1}" destId="{5674B8EB-9B51-B441-8002-BBA791A80B1A}" srcOrd="1" destOrd="0" presId="urn:microsoft.com/office/officeart/2005/8/layout/arrow2"/>
    <dgm:cxn modelId="{CD7D0F02-93F0-EA41-A26E-6C7C085A1767}" type="presParOf" srcId="{5674B8EB-9B51-B441-8002-BBA791A80B1A}" destId="{F462F06C-1E10-9446-BB5B-02F2A40F9FFE}" srcOrd="0" destOrd="0" presId="urn:microsoft.com/office/officeart/2005/8/layout/arrow2"/>
    <dgm:cxn modelId="{3AEA216B-07B6-854B-BA17-352CD42E2B46}" type="presParOf" srcId="{5674B8EB-9B51-B441-8002-BBA791A80B1A}" destId="{42E6F8C6-D3F7-8A4E-B252-ED2A9D27006E}" srcOrd="1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19C855-94CB-634F-9FAF-21907997B8C2}" type="doc">
      <dgm:prSet loTypeId="urn:microsoft.com/office/officeart/2009/3/layout/StepUp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505B6B-BEB7-164C-BC21-EDA6ACEFE02C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Digitalize Objects</a:t>
          </a:r>
        </a:p>
      </dgm:t>
    </dgm:pt>
    <dgm:pt modelId="{A86B5130-5A71-4747-B737-37F07582705F}" type="parTrans" cxnId="{DEADC3B5-3C61-5D41-AB02-3884C9115A10}">
      <dgm:prSet/>
      <dgm:spPr/>
      <dgm:t>
        <a:bodyPr/>
        <a:lstStyle/>
        <a:p>
          <a:endParaRPr lang="en-US"/>
        </a:p>
      </dgm:t>
    </dgm:pt>
    <dgm:pt modelId="{37D8F6C7-AEDD-DF4F-BB07-3A853C686A24}" type="sibTrans" cxnId="{DEADC3B5-3C61-5D41-AB02-3884C9115A10}">
      <dgm:prSet/>
      <dgm:spPr/>
      <dgm:t>
        <a:bodyPr/>
        <a:lstStyle/>
        <a:p>
          <a:endParaRPr lang="en-US"/>
        </a:p>
      </dgm:t>
    </dgm:pt>
    <dgm:pt modelId="{E8F7AECA-C395-284E-A3A9-E1FB0782184C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Automate Processes</a:t>
          </a:r>
        </a:p>
      </dgm:t>
    </dgm:pt>
    <dgm:pt modelId="{D3357E54-0C18-CC41-A696-A49527072D1B}" type="parTrans" cxnId="{EE705747-96E1-5841-84FC-03BD3628B812}">
      <dgm:prSet/>
      <dgm:spPr/>
      <dgm:t>
        <a:bodyPr/>
        <a:lstStyle/>
        <a:p>
          <a:endParaRPr lang="en-US"/>
        </a:p>
      </dgm:t>
    </dgm:pt>
    <dgm:pt modelId="{14451D9A-9A8F-BE4A-A37D-145D3B6C41FC}" type="sibTrans" cxnId="{EE705747-96E1-5841-84FC-03BD3628B812}">
      <dgm:prSet/>
      <dgm:spPr/>
      <dgm:t>
        <a:bodyPr/>
        <a:lstStyle/>
        <a:p>
          <a:endParaRPr lang="en-US"/>
        </a:p>
      </dgm:t>
    </dgm:pt>
    <dgm:pt modelId="{E8F5077D-D5BC-CF4C-A32F-40AE02001CFD}">
      <dgm:prSet phldrT="[Text]"/>
      <dgm:spPr>
        <a:noFill/>
      </dgm:spPr>
      <dgm:t>
        <a:bodyPr/>
        <a:lstStyle/>
        <a:p>
          <a:r>
            <a:rPr lang="en-US" dirty="0">
              <a:solidFill>
                <a:srgbClr val="0000FF"/>
              </a:solidFill>
            </a:rPr>
            <a:t>Optimize Decisions</a:t>
          </a:r>
        </a:p>
      </dgm:t>
    </dgm:pt>
    <dgm:pt modelId="{F6C49452-C59C-E843-A6D4-881B02C0BDF5}" type="parTrans" cxnId="{8533D446-2ED3-F842-8375-709CE48E0342}">
      <dgm:prSet/>
      <dgm:spPr/>
      <dgm:t>
        <a:bodyPr/>
        <a:lstStyle/>
        <a:p>
          <a:endParaRPr lang="en-US"/>
        </a:p>
      </dgm:t>
    </dgm:pt>
    <dgm:pt modelId="{462FC8B6-6651-204C-BEE4-9EDF68FF7B00}" type="sibTrans" cxnId="{8533D446-2ED3-F842-8375-709CE48E0342}">
      <dgm:prSet/>
      <dgm:spPr/>
      <dgm:t>
        <a:bodyPr/>
        <a:lstStyle/>
        <a:p>
          <a:endParaRPr lang="en-US"/>
        </a:p>
      </dgm:t>
    </dgm:pt>
    <dgm:pt modelId="{607ED262-AAF5-1A43-821D-7E29109A9700}" type="pres">
      <dgm:prSet presAssocID="{D519C855-94CB-634F-9FAF-21907997B8C2}" presName="rootnode" presStyleCnt="0">
        <dgm:presLayoutVars>
          <dgm:chMax/>
          <dgm:chPref/>
          <dgm:dir/>
          <dgm:animLvl val="lvl"/>
        </dgm:presLayoutVars>
      </dgm:prSet>
      <dgm:spPr/>
    </dgm:pt>
    <dgm:pt modelId="{E1CB52B5-A579-F54C-8A3B-7F52238F8554}" type="pres">
      <dgm:prSet presAssocID="{4C505B6B-BEB7-164C-BC21-EDA6ACEFE02C}" presName="composite" presStyleCnt="0"/>
      <dgm:spPr/>
    </dgm:pt>
    <dgm:pt modelId="{84ED33ED-0E73-8D40-8C7C-670570D06156}" type="pres">
      <dgm:prSet presAssocID="{4C505B6B-BEB7-164C-BC21-EDA6ACEFE02C}" presName="LShape" presStyleLbl="alignNode1" presStyleIdx="0" presStyleCnt="5"/>
      <dgm:spPr/>
    </dgm:pt>
    <dgm:pt modelId="{AC9B6743-5A38-2C45-9CD1-A560D5B3BB0B}" type="pres">
      <dgm:prSet presAssocID="{4C505B6B-BEB7-164C-BC21-EDA6ACEFE02C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8AEF529F-F685-004C-9ED7-F9BF85A34AEC}" type="pres">
      <dgm:prSet presAssocID="{4C505B6B-BEB7-164C-BC21-EDA6ACEFE02C}" presName="Triangle" presStyleLbl="alignNode1" presStyleIdx="1" presStyleCnt="5"/>
      <dgm:spPr/>
    </dgm:pt>
    <dgm:pt modelId="{FDE069B7-D44A-9544-9FA3-D3935CE21CCF}" type="pres">
      <dgm:prSet presAssocID="{37D8F6C7-AEDD-DF4F-BB07-3A853C686A24}" presName="sibTrans" presStyleCnt="0"/>
      <dgm:spPr/>
    </dgm:pt>
    <dgm:pt modelId="{A244777B-8EC4-F24F-A3CE-53ECD4579776}" type="pres">
      <dgm:prSet presAssocID="{37D8F6C7-AEDD-DF4F-BB07-3A853C686A24}" presName="space" presStyleCnt="0"/>
      <dgm:spPr/>
    </dgm:pt>
    <dgm:pt modelId="{A9CB2BB0-4036-FB40-BF8C-49E79FD44974}" type="pres">
      <dgm:prSet presAssocID="{E8F7AECA-C395-284E-A3A9-E1FB0782184C}" presName="composite" presStyleCnt="0"/>
      <dgm:spPr/>
    </dgm:pt>
    <dgm:pt modelId="{953AE0D6-8245-C742-81EB-236F0E698359}" type="pres">
      <dgm:prSet presAssocID="{E8F7AECA-C395-284E-A3A9-E1FB0782184C}" presName="LShape" presStyleLbl="alignNode1" presStyleIdx="2" presStyleCnt="5"/>
      <dgm:spPr/>
    </dgm:pt>
    <dgm:pt modelId="{E8E8CED6-A028-384B-974D-411B33A9971F}" type="pres">
      <dgm:prSet presAssocID="{E8F7AECA-C395-284E-A3A9-E1FB0782184C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FEA806D9-7E99-D741-A00A-0821670F7F57}" type="pres">
      <dgm:prSet presAssocID="{E8F7AECA-C395-284E-A3A9-E1FB0782184C}" presName="Triangle" presStyleLbl="alignNode1" presStyleIdx="3" presStyleCnt="5"/>
      <dgm:spPr/>
    </dgm:pt>
    <dgm:pt modelId="{EB545629-FC0C-C34A-A8F5-E029802DF25B}" type="pres">
      <dgm:prSet presAssocID="{14451D9A-9A8F-BE4A-A37D-145D3B6C41FC}" presName="sibTrans" presStyleCnt="0"/>
      <dgm:spPr/>
    </dgm:pt>
    <dgm:pt modelId="{EC8E053C-4BDD-1147-986C-06D3BB57BD7C}" type="pres">
      <dgm:prSet presAssocID="{14451D9A-9A8F-BE4A-A37D-145D3B6C41FC}" presName="space" presStyleCnt="0"/>
      <dgm:spPr/>
    </dgm:pt>
    <dgm:pt modelId="{90ED893A-3ECB-864A-92EE-4FAAD97080BF}" type="pres">
      <dgm:prSet presAssocID="{E8F5077D-D5BC-CF4C-A32F-40AE02001CFD}" presName="composite" presStyleCnt="0"/>
      <dgm:spPr/>
    </dgm:pt>
    <dgm:pt modelId="{C730CD9B-2E09-5E4C-881A-2B2B77B82C8D}" type="pres">
      <dgm:prSet presAssocID="{E8F5077D-D5BC-CF4C-A32F-40AE02001CFD}" presName="LShape" presStyleLbl="alignNode1" presStyleIdx="4" presStyleCnt="5"/>
      <dgm:spPr/>
    </dgm:pt>
    <dgm:pt modelId="{BD075FE8-B6B3-434B-8D77-6C6404F7C79B}" type="pres">
      <dgm:prSet presAssocID="{E8F5077D-D5BC-CF4C-A32F-40AE02001CFD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D871808-5877-5141-BA6B-51FE617F7AB4}" type="presOf" srcId="{E8F5077D-D5BC-CF4C-A32F-40AE02001CFD}" destId="{BD075FE8-B6B3-434B-8D77-6C6404F7C79B}" srcOrd="0" destOrd="0" presId="urn:microsoft.com/office/officeart/2009/3/layout/StepUpProcess"/>
    <dgm:cxn modelId="{A18F1230-7D4F-F34B-B5E3-A83285D4589B}" type="presOf" srcId="{4C505B6B-BEB7-164C-BC21-EDA6ACEFE02C}" destId="{AC9B6743-5A38-2C45-9CD1-A560D5B3BB0B}" srcOrd="0" destOrd="0" presId="urn:microsoft.com/office/officeart/2009/3/layout/StepUpProcess"/>
    <dgm:cxn modelId="{8533D446-2ED3-F842-8375-709CE48E0342}" srcId="{D519C855-94CB-634F-9FAF-21907997B8C2}" destId="{E8F5077D-D5BC-CF4C-A32F-40AE02001CFD}" srcOrd="2" destOrd="0" parTransId="{F6C49452-C59C-E843-A6D4-881B02C0BDF5}" sibTransId="{462FC8B6-6651-204C-BEE4-9EDF68FF7B00}"/>
    <dgm:cxn modelId="{EE705747-96E1-5841-84FC-03BD3628B812}" srcId="{D519C855-94CB-634F-9FAF-21907997B8C2}" destId="{E8F7AECA-C395-284E-A3A9-E1FB0782184C}" srcOrd="1" destOrd="0" parTransId="{D3357E54-0C18-CC41-A696-A49527072D1B}" sibTransId="{14451D9A-9A8F-BE4A-A37D-145D3B6C41FC}"/>
    <dgm:cxn modelId="{4876D94C-2665-2442-A40E-44A1586F44F6}" type="presOf" srcId="{D519C855-94CB-634F-9FAF-21907997B8C2}" destId="{607ED262-AAF5-1A43-821D-7E29109A9700}" srcOrd="0" destOrd="0" presId="urn:microsoft.com/office/officeart/2009/3/layout/StepUpProcess"/>
    <dgm:cxn modelId="{A3B6DEB4-72AF-B248-9C36-2E6780700534}" type="presOf" srcId="{E8F7AECA-C395-284E-A3A9-E1FB0782184C}" destId="{E8E8CED6-A028-384B-974D-411B33A9971F}" srcOrd="0" destOrd="0" presId="urn:microsoft.com/office/officeart/2009/3/layout/StepUpProcess"/>
    <dgm:cxn modelId="{DEADC3B5-3C61-5D41-AB02-3884C9115A10}" srcId="{D519C855-94CB-634F-9FAF-21907997B8C2}" destId="{4C505B6B-BEB7-164C-BC21-EDA6ACEFE02C}" srcOrd="0" destOrd="0" parTransId="{A86B5130-5A71-4747-B737-37F07582705F}" sibTransId="{37D8F6C7-AEDD-DF4F-BB07-3A853C686A24}"/>
    <dgm:cxn modelId="{4D1B803C-17B4-E042-9347-8ECA61E1F3B7}" type="presParOf" srcId="{607ED262-AAF5-1A43-821D-7E29109A9700}" destId="{E1CB52B5-A579-F54C-8A3B-7F52238F8554}" srcOrd="0" destOrd="0" presId="urn:microsoft.com/office/officeart/2009/3/layout/StepUpProcess"/>
    <dgm:cxn modelId="{532BA195-0083-F240-B5EB-BA6CD17D5AFA}" type="presParOf" srcId="{E1CB52B5-A579-F54C-8A3B-7F52238F8554}" destId="{84ED33ED-0E73-8D40-8C7C-670570D06156}" srcOrd="0" destOrd="0" presId="urn:microsoft.com/office/officeart/2009/3/layout/StepUpProcess"/>
    <dgm:cxn modelId="{84C94DF4-B41C-F24E-A569-7CAF32FC0C55}" type="presParOf" srcId="{E1CB52B5-A579-F54C-8A3B-7F52238F8554}" destId="{AC9B6743-5A38-2C45-9CD1-A560D5B3BB0B}" srcOrd="1" destOrd="0" presId="urn:microsoft.com/office/officeart/2009/3/layout/StepUpProcess"/>
    <dgm:cxn modelId="{3565EDAD-CB72-5C47-976A-D2EE9FFF3652}" type="presParOf" srcId="{E1CB52B5-A579-F54C-8A3B-7F52238F8554}" destId="{8AEF529F-F685-004C-9ED7-F9BF85A34AEC}" srcOrd="2" destOrd="0" presId="urn:microsoft.com/office/officeart/2009/3/layout/StepUpProcess"/>
    <dgm:cxn modelId="{10799773-5263-D648-9402-0EDA7786A828}" type="presParOf" srcId="{607ED262-AAF5-1A43-821D-7E29109A9700}" destId="{FDE069B7-D44A-9544-9FA3-D3935CE21CCF}" srcOrd="1" destOrd="0" presId="urn:microsoft.com/office/officeart/2009/3/layout/StepUpProcess"/>
    <dgm:cxn modelId="{E51E64F3-692A-DE49-B602-2CBEDD372811}" type="presParOf" srcId="{FDE069B7-D44A-9544-9FA3-D3935CE21CCF}" destId="{A244777B-8EC4-F24F-A3CE-53ECD4579776}" srcOrd="0" destOrd="0" presId="urn:microsoft.com/office/officeart/2009/3/layout/StepUpProcess"/>
    <dgm:cxn modelId="{90676E0A-D782-6A49-B270-AD5ECAB8247F}" type="presParOf" srcId="{607ED262-AAF5-1A43-821D-7E29109A9700}" destId="{A9CB2BB0-4036-FB40-BF8C-49E79FD44974}" srcOrd="2" destOrd="0" presId="urn:microsoft.com/office/officeart/2009/3/layout/StepUpProcess"/>
    <dgm:cxn modelId="{5D3AB0AC-1415-574A-80D2-40B7CBFF4818}" type="presParOf" srcId="{A9CB2BB0-4036-FB40-BF8C-49E79FD44974}" destId="{953AE0D6-8245-C742-81EB-236F0E698359}" srcOrd="0" destOrd="0" presId="urn:microsoft.com/office/officeart/2009/3/layout/StepUpProcess"/>
    <dgm:cxn modelId="{7611BC3D-8AF3-DA47-9FAF-8C8AEDAF0BDE}" type="presParOf" srcId="{A9CB2BB0-4036-FB40-BF8C-49E79FD44974}" destId="{E8E8CED6-A028-384B-974D-411B33A9971F}" srcOrd="1" destOrd="0" presId="urn:microsoft.com/office/officeart/2009/3/layout/StepUpProcess"/>
    <dgm:cxn modelId="{85BE64BA-356D-E84C-9266-16461ACC19BC}" type="presParOf" srcId="{A9CB2BB0-4036-FB40-BF8C-49E79FD44974}" destId="{FEA806D9-7E99-D741-A00A-0821670F7F57}" srcOrd="2" destOrd="0" presId="urn:microsoft.com/office/officeart/2009/3/layout/StepUpProcess"/>
    <dgm:cxn modelId="{960359E1-B121-5E4C-B814-8FD476F82CB1}" type="presParOf" srcId="{607ED262-AAF5-1A43-821D-7E29109A9700}" destId="{EB545629-FC0C-C34A-A8F5-E029802DF25B}" srcOrd="3" destOrd="0" presId="urn:microsoft.com/office/officeart/2009/3/layout/StepUpProcess"/>
    <dgm:cxn modelId="{7F50C286-B2DB-1543-B51B-6A5ED3DD813E}" type="presParOf" srcId="{EB545629-FC0C-C34A-A8F5-E029802DF25B}" destId="{EC8E053C-4BDD-1147-986C-06D3BB57BD7C}" srcOrd="0" destOrd="0" presId="urn:microsoft.com/office/officeart/2009/3/layout/StepUpProcess"/>
    <dgm:cxn modelId="{7A779798-1CD5-D348-A1D1-B87CAE6833F7}" type="presParOf" srcId="{607ED262-AAF5-1A43-821D-7E29109A9700}" destId="{90ED893A-3ECB-864A-92EE-4FAAD97080BF}" srcOrd="4" destOrd="0" presId="urn:microsoft.com/office/officeart/2009/3/layout/StepUpProcess"/>
    <dgm:cxn modelId="{4922D268-A716-9A46-8E85-DFF075D641C8}" type="presParOf" srcId="{90ED893A-3ECB-864A-92EE-4FAAD97080BF}" destId="{C730CD9B-2E09-5E4C-881A-2B2B77B82C8D}" srcOrd="0" destOrd="0" presId="urn:microsoft.com/office/officeart/2009/3/layout/StepUpProcess"/>
    <dgm:cxn modelId="{CC8E7D4E-B527-1448-AC63-24BD18A0552E}" type="presParOf" srcId="{90ED893A-3ECB-864A-92EE-4FAAD97080BF}" destId="{BD075FE8-B6B3-434B-8D77-6C6404F7C79B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1C9868-AEAD-814F-9220-C7A20F54F4E5}">
      <dsp:nvSpPr>
        <dsp:cNvPr id="0" name=""/>
        <dsp:cNvSpPr/>
      </dsp:nvSpPr>
      <dsp:spPr>
        <a:xfrm>
          <a:off x="607080" y="101540"/>
          <a:ext cx="6873940" cy="2709520"/>
        </a:xfrm>
        <a:prstGeom prst="swooshArrow">
          <a:avLst>
            <a:gd name="adj1" fmla="val 25000"/>
            <a:gd name="adj2" fmla="val 25000"/>
          </a:avLst>
        </a:prstGeom>
        <a:solidFill>
          <a:schemeClr val="accent3">
            <a:lumMod val="40000"/>
            <a:lumOff val="60000"/>
            <a:alpha val="4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62F06C-1E10-9446-BB5B-02F2A40F9FFE}">
      <dsp:nvSpPr>
        <dsp:cNvPr id="0" name=""/>
        <dsp:cNvSpPr/>
      </dsp:nvSpPr>
      <dsp:spPr>
        <a:xfrm>
          <a:off x="5355129" y="530320"/>
          <a:ext cx="368896" cy="368896"/>
        </a:xfrm>
        <a:prstGeom prst="ellipse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E6F8C6-D3F7-8A4E-B252-ED2A9D27006E}">
      <dsp:nvSpPr>
        <dsp:cNvPr id="0" name=""/>
        <dsp:cNvSpPr/>
      </dsp:nvSpPr>
      <dsp:spPr>
        <a:xfrm>
          <a:off x="3545542" y="714768"/>
          <a:ext cx="1994035" cy="2299372"/>
        </a:xfrm>
        <a:prstGeom prst="round2Diag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95471" bIns="0" numCol="1" spcCol="1270" anchor="t" anchorCtr="0">
          <a:noAutofit/>
        </a:bodyPr>
        <a:lstStyle/>
        <a:p>
          <a:pPr marL="0" lvl="0" indent="0" algn="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3642883" y="812109"/>
        <a:ext cx="1799353" cy="21046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D33ED-0E73-8D40-8C7C-670570D06156}">
      <dsp:nvSpPr>
        <dsp:cNvPr id="0" name=""/>
        <dsp:cNvSpPr/>
      </dsp:nvSpPr>
      <dsp:spPr>
        <a:xfrm rot="5400000">
          <a:off x="1768732" y="818973"/>
          <a:ext cx="1413172" cy="2351487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9B6743-5A38-2C45-9CD1-A560D5B3BB0B}">
      <dsp:nvSpPr>
        <dsp:cNvPr id="0" name=""/>
        <dsp:cNvSpPr/>
      </dsp:nvSpPr>
      <dsp:spPr>
        <a:xfrm>
          <a:off x="1532838" y="1521561"/>
          <a:ext cx="2122936" cy="18608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Digitalize Objects</a:t>
          </a:r>
        </a:p>
      </dsp:txBody>
      <dsp:txXfrm>
        <a:off x="1532838" y="1521561"/>
        <a:ext cx="2122936" cy="1860877"/>
      </dsp:txXfrm>
    </dsp:sp>
    <dsp:sp modelId="{8AEF529F-F685-004C-9ED7-F9BF85A34AEC}">
      <dsp:nvSpPr>
        <dsp:cNvPr id="0" name=""/>
        <dsp:cNvSpPr/>
      </dsp:nvSpPr>
      <dsp:spPr>
        <a:xfrm>
          <a:off x="3255220" y="645854"/>
          <a:ext cx="400553" cy="400553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3AE0D6-8245-C742-81EB-236F0E698359}">
      <dsp:nvSpPr>
        <dsp:cNvPr id="0" name=""/>
        <dsp:cNvSpPr/>
      </dsp:nvSpPr>
      <dsp:spPr>
        <a:xfrm rot="5400000">
          <a:off x="4367620" y="175876"/>
          <a:ext cx="1413172" cy="2351487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E8CED6-A028-384B-974D-411B33A9971F}">
      <dsp:nvSpPr>
        <dsp:cNvPr id="0" name=""/>
        <dsp:cNvSpPr/>
      </dsp:nvSpPr>
      <dsp:spPr>
        <a:xfrm>
          <a:off x="4131727" y="878464"/>
          <a:ext cx="2122936" cy="18608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Automate Processes</a:t>
          </a:r>
        </a:p>
      </dsp:txBody>
      <dsp:txXfrm>
        <a:off x="4131727" y="878464"/>
        <a:ext cx="2122936" cy="1860877"/>
      </dsp:txXfrm>
    </dsp:sp>
    <dsp:sp modelId="{FEA806D9-7E99-D741-A00A-0821670F7F57}">
      <dsp:nvSpPr>
        <dsp:cNvPr id="0" name=""/>
        <dsp:cNvSpPr/>
      </dsp:nvSpPr>
      <dsp:spPr>
        <a:xfrm>
          <a:off x="5854109" y="2757"/>
          <a:ext cx="400553" cy="400553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30CD9B-2E09-5E4C-881A-2B2B77B82C8D}">
      <dsp:nvSpPr>
        <dsp:cNvPr id="0" name=""/>
        <dsp:cNvSpPr/>
      </dsp:nvSpPr>
      <dsp:spPr>
        <a:xfrm rot="5400000">
          <a:off x="6966509" y="-467221"/>
          <a:ext cx="1413172" cy="2351487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75FE8-B6B3-434B-8D77-6C6404F7C79B}">
      <dsp:nvSpPr>
        <dsp:cNvPr id="0" name=""/>
        <dsp:cNvSpPr/>
      </dsp:nvSpPr>
      <dsp:spPr>
        <a:xfrm>
          <a:off x="6730615" y="235366"/>
          <a:ext cx="2122936" cy="18608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rgbClr val="0000FF"/>
              </a:solidFill>
            </a:rPr>
            <a:t>Optimize Decisions</a:t>
          </a:r>
        </a:p>
      </dsp:txBody>
      <dsp:txXfrm>
        <a:off x="6730615" y="235366"/>
        <a:ext cx="2122936" cy="18608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1167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1167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fld id="{D0AD0CD0-4F12-4F8D-9CE1-8E0B50CA6B9A}" type="slidenum">
              <a:rPr lang="en-GB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9661336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CN" noProof="0"/>
              <a:t>Click to edit Master text styles</a:t>
            </a:r>
          </a:p>
          <a:p>
            <a:pPr lvl="1"/>
            <a:r>
              <a:rPr lang="en-GB" altLang="zh-CN" noProof="0"/>
              <a:t>Second level</a:t>
            </a:r>
          </a:p>
          <a:p>
            <a:pPr lvl="2"/>
            <a:r>
              <a:rPr lang="en-GB" altLang="zh-CN" noProof="0"/>
              <a:t>Third level</a:t>
            </a:r>
          </a:p>
          <a:p>
            <a:pPr lvl="3"/>
            <a:r>
              <a:rPr lang="en-GB" altLang="zh-CN" noProof="0"/>
              <a:t>Fourth level</a:t>
            </a:r>
          </a:p>
          <a:p>
            <a:pPr lvl="4"/>
            <a:r>
              <a:rPr lang="en-GB" altLang="zh-CN" noProof="0"/>
              <a:t>Fifth level</a:t>
            </a:r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fld id="{E5AA0617-7C02-4093-954E-F1EB4549C4AA}" type="slidenum">
              <a:rPr lang="en-GB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2830815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Behave: reasoning, decision making, acting, </a:t>
            </a:r>
            <a:r>
              <a:rPr lang="en-US" dirty="0" err="1"/>
              <a:t>percepting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AA0617-7C02-4093-954E-F1EB4549C4AA}" type="slidenum">
              <a:rPr lang="en-GB" altLang="zh-CN" smtClean="0"/>
              <a:pPr>
                <a:defRPr/>
              </a:pPr>
              <a:t>5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9771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AA0617-7C02-4093-954E-F1EB4549C4AA}" type="slidenum">
              <a:rPr lang="en-GB" altLang="zh-CN" smtClean="0"/>
              <a:pPr>
                <a:defRPr/>
              </a:pPr>
              <a:t>9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137375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Calling for alternative AI methods to data driven AI methods.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AA0617-7C02-4093-954E-F1EB4549C4AA}" type="slidenum">
              <a:rPr lang="en-GB" altLang="zh-CN" smtClean="0"/>
              <a:pPr>
                <a:defRPr/>
              </a:pPr>
              <a:t>12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890945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AA0617-7C02-4093-954E-F1EB4549C4AA}" type="slidenum">
              <a:rPr lang="en-GB" altLang="zh-CN" smtClean="0"/>
              <a:pPr>
                <a:defRPr/>
              </a:pPr>
              <a:t>13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15459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C9574-A819-4FE4-99A7-1E27AD09ADC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033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AA0617-7C02-4093-954E-F1EB4549C4AA}" type="slidenum">
              <a:rPr lang="en-GB" altLang="zh-CN" smtClean="0"/>
              <a:pPr>
                <a:defRPr/>
              </a:pPr>
              <a:t>24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4036629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  <a:lvl2pPr>
              <a:defRPr>
                <a:latin typeface="Verdana" pitchFamily="34" charset="0"/>
              </a:defRPr>
            </a:lvl2pPr>
            <a:lvl3pPr>
              <a:defRPr>
                <a:latin typeface="Verdana" pitchFamily="34" charset="0"/>
              </a:defRPr>
            </a:lvl3pPr>
            <a:lvl4pPr>
              <a:defRPr>
                <a:latin typeface="Verdana" pitchFamily="34" charset="0"/>
              </a:defRPr>
            </a:lvl4pPr>
            <a:lvl5pPr>
              <a:defRPr>
                <a:latin typeface="Verdana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BC51C5-6A51-417D-95E0-B5BEB324FC04}" type="slidenum">
              <a:rPr lang="en-GB" altLang="zh-CN"/>
              <a:pPr>
                <a:defRPr/>
              </a:pPr>
              <a:t>‹#›</a:t>
            </a:fld>
            <a:endParaRPr lang="en-GB" altLang="zh-C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3528" y="1268760"/>
            <a:ext cx="4183385" cy="4814540"/>
          </a:xfrm>
        </p:spPr>
        <p:txBody>
          <a:bodyPr/>
          <a:lstStyle>
            <a:lvl1pPr>
              <a:defRPr>
                <a:latin typeface="Verdana"/>
                <a:cs typeface="Verdana"/>
              </a:defRPr>
            </a:lvl1pPr>
            <a:lvl2pPr>
              <a:defRPr>
                <a:latin typeface="Verdana"/>
                <a:cs typeface="Verdana"/>
              </a:defRPr>
            </a:lvl2pPr>
            <a:lvl3pPr>
              <a:defRPr>
                <a:latin typeface="Verdana"/>
                <a:cs typeface="Verdana"/>
              </a:defRPr>
            </a:lvl3pPr>
            <a:lvl4pPr>
              <a:defRPr>
                <a:latin typeface="Verdana"/>
                <a:cs typeface="Verdana"/>
              </a:defRPr>
            </a:lvl4pPr>
            <a:lvl5pPr>
              <a:defRPr>
                <a:latin typeface="Verdana"/>
                <a:cs typeface="Verdana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0" y="1268760"/>
            <a:ext cx="4125913" cy="4824536"/>
          </a:xfrm>
        </p:spPr>
        <p:txBody>
          <a:bodyPr/>
          <a:lstStyle>
            <a:lvl1pPr>
              <a:defRPr>
                <a:latin typeface="Verdana"/>
                <a:cs typeface="Verdana"/>
              </a:defRPr>
            </a:lvl1pPr>
            <a:lvl2pPr>
              <a:defRPr>
                <a:latin typeface="Verdana"/>
                <a:cs typeface="Verdana"/>
              </a:defRPr>
            </a:lvl2pPr>
            <a:lvl3pPr>
              <a:defRPr>
                <a:latin typeface="Verdana"/>
                <a:cs typeface="Verdana"/>
              </a:defRPr>
            </a:lvl3pPr>
            <a:lvl4pPr>
              <a:defRPr>
                <a:latin typeface="Verdana"/>
                <a:cs typeface="Verdana"/>
              </a:defRPr>
            </a:lvl4pPr>
            <a:lvl5pPr>
              <a:defRPr>
                <a:latin typeface="Verdana"/>
                <a:cs typeface="Verdana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123976" y="6337300"/>
            <a:ext cx="5040312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3661D5-87BF-45CA-972D-85C1C12738FE}" type="slidenum">
              <a:rPr lang="en-GB" altLang="zh-CN"/>
              <a:pPr>
                <a:defRPr/>
              </a:pPr>
              <a:t>‹#›</a:t>
            </a:fld>
            <a:endParaRPr lang="en-GB" altLang="zh-CN" dirty="0"/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90872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251520" y="72007"/>
            <a:ext cx="8712968" cy="764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latin typeface="Verdana"/>
                <a:cs typeface="Verdana"/>
              </a:defRPr>
            </a:lvl1pPr>
          </a:lstStyle>
          <a:p>
            <a:pPr lvl="0"/>
            <a:r>
              <a:rPr lang="en-GB" altLang="zh-CN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380999" y="0"/>
            <a:ext cx="8340693" cy="1145929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163" y="0"/>
            <a:ext cx="8242618" cy="646393"/>
          </a:xfrm>
        </p:spPr>
        <p:txBody>
          <a:bodyPr tIns="0" anchor="ctr" anchorCtr="0"/>
          <a:lstStyle>
            <a:lvl1pPr>
              <a:defRPr sz="4000"/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AE2AIM: Artificial Intelligence Methods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5613" y="671585"/>
            <a:ext cx="8242119" cy="451097"/>
          </a:xfrm>
        </p:spPr>
        <p:txBody>
          <a:bodyPr lIns="0" rIns="0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089475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380999" y="0"/>
            <a:ext cx="8340693" cy="1145929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163" y="0"/>
            <a:ext cx="8242618" cy="646393"/>
          </a:xfrm>
        </p:spPr>
        <p:txBody>
          <a:bodyPr tIns="0" anchor="ctr" anchorCtr="0"/>
          <a:lstStyle>
            <a:lvl1pPr>
              <a:defRPr sz="4000"/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AE2AIM: Artificial Intelligence Methods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5613" y="671585"/>
            <a:ext cx="8242119" cy="451097"/>
          </a:xfrm>
        </p:spPr>
        <p:txBody>
          <a:bodyPr lIns="0" rIns="0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089475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380999" y="0"/>
            <a:ext cx="8340693" cy="1145929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163" y="0"/>
            <a:ext cx="8242618" cy="646393"/>
          </a:xfrm>
        </p:spPr>
        <p:txBody>
          <a:bodyPr tIns="0" anchor="ctr" anchorCtr="0"/>
          <a:lstStyle>
            <a:lvl1pPr>
              <a:defRPr sz="4000"/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AE2AIM: Artificial Intelligence Methods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5613" y="671585"/>
            <a:ext cx="8242119" cy="451097"/>
          </a:xfrm>
        </p:spPr>
        <p:txBody>
          <a:bodyPr lIns="0" rIns="0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089475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380999" y="0"/>
            <a:ext cx="8340693" cy="1145929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163" y="0"/>
            <a:ext cx="8242618" cy="646393"/>
          </a:xfrm>
        </p:spPr>
        <p:txBody>
          <a:bodyPr tIns="0" anchor="ctr" anchorCtr="0"/>
          <a:lstStyle>
            <a:lvl1pPr>
              <a:defRPr sz="4000"/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AE2AIM: Artificial Intelligence Methods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5613" y="671585"/>
            <a:ext cx="8242119" cy="451097"/>
          </a:xfrm>
        </p:spPr>
        <p:txBody>
          <a:bodyPr lIns="0" rIns="0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089475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380999" y="0"/>
            <a:ext cx="8340693" cy="1145929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163" y="0"/>
            <a:ext cx="8242618" cy="646393"/>
          </a:xfrm>
        </p:spPr>
        <p:txBody>
          <a:bodyPr tIns="0" anchor="ctr" anchorCtr="0"/>
          <a:lstStyle>
            <a:lvl1pPr>
              <a:defRPr sz="4000"/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AE2AIM: Artificial Intelligence Methods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5613" y="671585"/>
            <a:ext cx="8242119" cy="451097"/>
          </a:xfrm>
        </p:spPr>
        <p:txBody>
          <a:bodyPr lIns="0" rIns="0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089475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90872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627313" y="6337300"/>
            <a:ext cx="504031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smtClean="0"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85113" y="6337300"/>
            <a:ext cx="10080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 smtClean="0">
                <a:ea typeface="宋体" pitchFamily="2" charset="-122"/>
              </a:defRPr>
            </a:lvl1pPr>
          </a:lstStyle>
          <a:p>
            <a:pPr>
              <a:defRPr/>
            </a:pPr>
            <a:fld id="{D82C9BD8-B864-4C84-9CA8-E107DA123E91}" type="slidenum">
              <a:rPr lang="en-GB" altLang="zh-CN" smtClean="0"/>
              <a:pPr>
                <a:defRPr/>
              </a:pPr>
              <a:t>‹#›</a:t>
            </a:fld>
            <a:endParaRPr lang="en-GB" altLang="zh-CN" dirty="0"/>
          </a:p>
        </p:txBody>
      </p:sp>
      <p:sp>
        <p:nvSpPr>
          <p:cNvPr id="205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196752"/>
            <a:ext cx="8229600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CN" dirty="0"/>
              <a:t>Click to edit Master text styles</a:t>
            </a:r>
          </a:p>
          <a:p>
            <a:pPr lvl="1"/>
            <a:r>
              <a:rPr lang="en-GB" altLang="zh-CN" dirty="0"/>
              <a:t>Second level</a:t>
            </a:r>
          </a:p>
          <a:p>
            <a:pPr lvl="2"/>
            <a:r>
              <a:rPr lang="en-GB" altLang="zh-CN" dirty="0"/>
              <a:t>Third level</a:t>
            </a:r>
          </a:p>
          <a:p>
            <a:pPr lvl="3"/>
            <a:r>
              <a:rPr lang="en-GB" altLang="zh-CN" dirty="0"/>
              <a:t>Fourth level</a:t>
            </a:r>
          </a:p>
          <a:p>
            <a:pPr lvl="4"/>
            <a:r>
              <a:rPr lang="en-GB" altLang="zh-CN" dirty="0"/>
              <a:t>Fifth level</a:t>
            </a:r>
          </a:p>
        </p:txBody>
      </p:sp>
      <p:pic>
        <p:nvPicPr>
          <p:cNvPr id="1027" name="Picture 3" descr="E:\UNNC-Logo\UoN-UK-C-M_BlueCMYK1.JPG"/>
          <p:cNvPicPr>
            <a:picLocks noChangeAspect="1" noChangeArrowheads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216425"/>
            <a:ext cx="1440160" cy="641575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528" y="15115"/>
            <a:ext cx="8496944" cy="8936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1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/>
          <a:ea typeface="+mj-ea"/>
          <a:cs typeface="Verdana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rgbClr val="000000"/>
          </a:solidFill>
          <a:latin typeface="Verdana"/>
          <a:ea typeface="+mn-ea"/>
          <a:cs typeface="Verdana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000000"/>
          </a:solidFill>
          <a:latin typeface="Verdana"/>
          <a:cs typeface="Verdan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rgbClr val="000000"/>
          </a:solidFill>
          <a:latin typeface="Verdana"/>
          <a:cs typeface="Verdan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800" b="1">
          <a:solidFill>
            <a:srgbClr val="000000"/>
          </a:solidFill>
          <a:latin typeface="Verdana"/>
          <a:cs typeface="Verdan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800">
          <a:solidFill>
            <a:srgbClr val="000000"/>
          </a:solidFill>
          <a:latin typeface="Verdana"/>
          <a:cs typeface="Verdan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Xinan.chen@nottingham.edu.cn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0.08864.pdf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32.jpeg"/><Relationship Id="rId12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36.svg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2.xml"/><Relationship Id="rId10" Type="http://schemas.openxmlformats.org/officeDocument/2006/relationships/image" Target="../media/image35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4.png"/><Relationship Id="rId1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tiff"/><Relationship Id="rId4" Type="http://schemas.openxmlformats.org/officeDocument/2006/relationships/image" Target="../media/image3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hyperlink" Target="https://mp.weixin.qq.com/s/ZuUXmtLX2AwEHOFhplbaHw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7" Type="http://schemas.openxmlformats.org/officeDocument/2006/relationships/image" Target="../media/image63.jpeg"/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wmf"/><Relationship Id="rId4" Type="http://schemas.openxmlformats.org/officeDocument/2006/relationships/image" Target="../media/image60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7" Type="http://schemas.openxmlformats.org/officeDocument/2006/relationships/image" Target="../media/image66.wmf"/><Relationship Id="rId2" Type="http://schemas.openxmlformats.org/officeDocument/2006/relationships/image" Target="../media/image60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wmf"/><Relationship Id="rId5" Type="http://schemas.openxmlformats.org/officeDocument/2006/relationships/image" Target="../media/image64.wmf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61.wmf"/><Relationship Id="rId3" Type="http://schemas.openxmlformats.org/officeDocument/2006/relationships/image" Target="../media/image67.wmf"/><Relationship Id="rId7" Type="http://schemas.openxmlformats.org/officeDocument/2006/relationships/image" Target="../media/image69.wmf"/><Relationship Id="rId12" Type="http://schemas.openxmlformats.org/officeDocument/2006/relationships/image" Target="../media/image60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71.wmf"/><Relationship Id="rId5" Type="http://schemas.openxmlformats.org/officeDocument/2006/relationships/image" Target="../media/image68.wmf"/><Relationship Id="rId15" Type="http://schemas.openxmlformats.org/officeDocument/2006/relationships/image" Target="../media/image72.png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70.wmf"/><Relationship Id="rId1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hyperlink" Target="https://youtu.be/-7xvqQeoA8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tiff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1.tiff"/><Relationship Id="rId7" Type="http://schemas.openxmlformats.org/officeDocument/2006/relationships/image" Target="../media/image84.tif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38.tiff"/><Relationship Id="rId5" Type="http://schemas.openxmlformats.org/officeDocument/2006/relationships/image" Target="../media/image83.tiff"/><Relationship Id="rId4" Type="http://schemas.openxmlformats.org/officeDocument/2006/relationships/image" Target="../media/image82.tiff"/><Relationship Id="rId9" Type="http://schemas.openxmlformats.org/officeDocument/2006/relationships/image" Target="../media/image85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4.png"/><Relationship Id="rId7" Type="http://schemas.openxmlformats.org/officeDocument/2006/relationships/image" Target="../media/image1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15.jpeg"/><Relationship Id="rId9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Footer Placeholder 6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GB" altLang="zh-CN" dirty="0">
                <a:ea typeface="宋体" charset="-122"/>
              </a:rPr>
              <a:t>AE2AIM: Artificial Intelligence Methods 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55650" y="1700213"/>
            <a:ext cx="7920038" cy="1152723"/>
          </a:xfrm>
        </p:spPr>
        <p:txBody>
          <a:bodyPr/>
          <a:lstStyle/>
          <a:p>
            <a:pPr algn="ctr" eaLnBrk="1" hangingPunct="1">
              <a:lnSpc>
                <a:spcPct val="150000"/>
              </a:lnSpc>
              <a:buNone/>
            </a:pPr>
            <a:r>
              <a:rPr lang="en-US" altLang="zh-CN" sz="2400" b="1" dirty="0"/>
              <a:t>Artificial Intelligence Methods (AE2AIM)</a:t>
            </a:r>
          </a:p>
          <a:p>
            <a:pPr algn="ctr" eaLnBrk="1" hangingPunct="1">
              <a:lnSpc>
                <a:spcPct val="150000"/>
              </a:lnSpc>
              <a:buNone/>
            </a:pPr>
            <a:r>
              <a:rPr lang="en-US" altLang="zh-CN" sz="2800" dirty="0" err="1">
                <a:solidFill>
                  <a:srgbClr val="323296"/>
                </a:solidFill>
              </a:rPr>
              <a:t>Lec</a:t>
            </a:r>
            <a:r>
              <a:rPr lang="en-US" altLang="zh-CN" sz="2800" dirty="0">
                <a:solidFill>
                  <a:srgbClr val="323296"/>
                </a:solidFill>
              </a:rPr>
              <a:t>. 01-Part 1: Course Introduction</a:t>
            </a:r>
            <a:endParaRPr lang="zh-CN" altLang="zh-CN" sz="2800" dirty="0">
              <a:solidFill>
                <a:srgbClr val="323296"/>
              </a:solidFill>
            </a:endParaRPr>
          </a:p>
          <a:p>
            <a:pPr algn="ctr" eaLnBrk="1" hangingPunct="1">
              <a:buFontTx/>
              <a:buNone/>
            </a:pPr>
            <a:endParaRPr lang="en-GB" altLang="zh-CN" sz="2800" b="1" dirty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043608" y="3284984"/>
            <a:ext cx="7272808" cy="227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Dr. Xinan Chen </a:t>
            </a: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(Room PMB425)</a:t>
            </a: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School of Computer Science</a:t>
            </a: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The University of Nottingham Ningbo, China</a:t>
            </a: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Email: </a:t>
            </a: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  <a:hlinkClick r:id="rId2"/>
              </a:rPr>
              <a:t>xinan.chen@nottingham.edu.cn</a:t>
            </a:r>
            <a:r>
              <a:rPr kumimoji="0" lang="en-GB" altLang="zh-CN" sz="200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 </a:t>
            </a: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Web: </a:t>
            </a:r>
            <a:r>
              <a:rPr kumimoji="0" lang="en-GB" altLang="zh-CN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research.Nottingham.edu.cn/</a:t>
            </a:r>
            <a:r>
              <a:rPr kumimoji="0" lang="en-GB" altLang="zh-CN" i="0" u="sng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en</a:t>
            </a:r>
            <a:r>
              <a:rPr kumimoji="0" lang="en-GB" altLang="zh-CN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/persons/x</a:t>
            </a:r>
            <a:r>
              <a:rPr lang="en-GB" altLang="zh-CN" u="sng" kern="0" dirty="0" err="1">
                <a:solidFill>
                  <a:srgbClr val="000000"/>
                </a:solidFill>
                <a:latin typeface="Verdana" pitchFamily="34" charset="0"/>
                <a:ea typeface="宋体" charset="-122"/>
              </a:rPr>
              <a:t>inan-chen</a:t>
            </a:r>
            <a:endParaRPr kumimoji="0" lang="en-GB" altLang="zh-CN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宋体" charset="-122"/>
              <a:cs typeface="+mn-cs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GB" altLang="zh-CN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宋体" charset="-122"/>
              <a:cs typeface="+mn-cs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GB" altLang="zh-CN" sz="22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宋体" charset="-122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8E86AF-A017-5B4F-AD18-C6237BA4B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1</a:t>
            </a:fld>
            <a:endParaRPr lang="en-GB" altLang="zh-CN" dirty="0"/>
          </a:p>
        </p:txBody>
      </p:sp>
    </p:spTree>
  </p:cSld>
  <p:clrMapOvr>
    <a:masterClrMapping/>
  </p:clrMapOvr>
  <p:transition advTm="492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Flip Side of AI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942"/>
          <a:stretch/>
        </p:blipFill>
        <p:spPr>
          <a:xfrm>
            <a:off x="3057683" y="2275255"/>
            <a:ext cx="6086317" cy="393464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B4702D-6970-F34B-ADD7-B591992CC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10</a:t>
            </a:fld>
            <a:endParaRPr lang="en-GB" altLang="zh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9CDF0F-3BA1-FC4A-BBCF-56A04333F46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191" y="4404353"/>
            <a:ext cx="3611092" cy="180554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T-800 (Original timeline) | Terminator Wiki | Fandom">
            <a:extLst>
              <a:ext uri="{FF2B5EF4-FFF2-40B4-BE49-F238E27FC236}">
                <a16:creationId xmlns:a16="http://schemas.microsoft.com/office/drawing/2014/main" id="{BAB346A7-15E3-E77E-54D3-D6EE8E01B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09667"/>
            <a:ext cx="4031940" cy="2687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64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"/>
    </mc:Choice>
    <mc:Fallback xmlns="">
      <p:transition spd="slow" advTm="17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AE2AIM: Artificial Intelligence Methods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Issues: One Pixel Attack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9042" y="6299006"/>
            <a:ext cx="7704856" cy="52322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Jiawei Su, Danilo Vasconcellos Vargas, </a:t>
            </a:r>
            <a:r>
              <a:rPr lang="en-US" sz="1400" dirty="0" err="1"/>
              <a:t>Kouichi</a:t>
            </a:r>
            <a:r>
              <a:rPr lang="en-US" sz="1400" dirty="0"/>
              <a:t> Sakurai. </a:t>
            </a:r>
            <a:r>
              <a:rPr lang="en-US" sz="1400"/>
              <a:t>2019. One </a:t>
            </a:r>
            <a:r>
              <a:rPr lang="en-US" sz="1400" dirty="0"/>
              <a:t>pixel attack for fooling deep neural networks. URL: </a:t>
            </a:r>
            <a:r>
              <a:rPr lang="en-US" sz="1400" dirty="0">
                <a:hlinkClick r:id="rId3"/>
              </a:rPr>
              <a:t>https://arxiv.org/pdf/1710.08864.pdf</a:t>
            </a:r>
            <a:r>
              <a:rPr lang="en-US" sz="1400" dirty="0"/>
              <a:t>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003902"/>
            <a:ext cx="4473589" cy="48335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3302" y="1340768"/>
            <a:ext cx="4210698" cy="29523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39752" y="3717032"/>
            <a:ext cx="6608103" cy="237083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FE002F-06EE-EC47-AE97-46A691129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11</a:t>
            </a:fld>
            <a:endParaRPr lang="en-GB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503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6"/>
    </mc:Choice>
    <mc:Fallback xmlns="">
      <p:transition spd="slow" advTm="4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12</a:t>
            </a:fld>
            <a:endParaRPr lang="en-GB" altLang="zh-C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Issues: Face Recognition</a:t>
            </a:r>
          </a:p>
        </p:txBody>
      </p:sp>
      <p:pic>
        <p:nvPicPr>
          <p:cNvPr id="5122" name="Picture 2" descr="https://p4.itc.cn/q_70/images03/20210201/d1b0f16b24054c1d8cb195433bc39f6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5402" y="1016335"/>
            <a:ext cx="5629275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p5.itc.cn/q_70/images03/20210201/450833c2d3da4ce8a8c090f460541eef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89031" y="2996952"/>
            <a:ext cx="4875457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p6.itc.cn/q_70/images03/20210201/bfeb03474ea44cd8bdc52bd28a74576b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370" y="3501008"/>
            <a:ext cx="398145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437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EA7143-20ED-2649-BC03-3432A89A562B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38471" y="1048785"/>
            <a:ext cx="8568952" cy="576064"/>
          </a:xfrm>
        </p:spPr>
        <p:txBody>
          <a:bodyPr/>
          <a:lstStyle/>
          <a:p>
            <a:r>
              <a:rPr lang="en-US" dirty="0"/>
              <a:t>Would you fall in love with a machine?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992EF8-1D37-0C41-8A9B-D5465ACBE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A29873-3EB6-E34A-BC2A-2907C91C7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Flip Side of AI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25B87D-76B0-004F-9655-5094E3768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13</a:t>
            </a:fld>
            <a:endParaRPr lang="en-GB" altLang="zh-CN" dirty="0"/>
          </a:p>
        </p:txBody>
      </p:sp>
      <p:pic>
        <p:nvPicPr>
          <p:cNvPr id="2052" name="Picture 4" descr="ChatGPT from OpenAI is a huge step toward a usable answer engine.  Unfortunately its answers are horrible. | Mashable">
            <a:extLst>
              <a:ext uri="{FF2B5EF4-FFF2-40B4-BE49-F238E27FC236}">
                <a16:creationId xmlns:a16="http://schemas.microsoft.com/office/drawing/2014/main" id="{7ACE1DA0-C633-DA37-1E1C-C0E46E6D0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7042" y="3775895"/>
            <a:ext cx="4547446" cy="254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73" y="1767959"/>
            <a:ext cx="5256584" cy="262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"/>
    </mc:Choice>
    <mc:Fallback xmlns="">
      <p:transition spd="slow" advTm="204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45284-D589-BD3D-750F-84C213248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1ABF14-28AA-2D11-721A-160588207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14</a:t>
            </a:fld>
            <a:endParaRPr lang="en-GB" altLang="zh-C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494C7BA-9A20-14B1-D287-15F39A099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Stages of Intelligence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04E7F38-4637-1D83-5266-A102721AB8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8400000"/>
              </p:ext>
            </p:extLst>
          </p:nvPr>
        </p:nvGraphicFramePr>
        <p:xfrm>
          <a:off x="552800" y="2791295"/>
          <a:ext cx="8088102" cy="3115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2" descr="See the source image">
            <a:extLst>
              <a:ext uri="{FF2B5EF4-FFF2-40B4-BE49-F238E27FC236}">
                <a16:creationId xmlns:a16="http://schemas.microsoft.com/office/drawing/2014/main" id="{B1528475-611A-FEC9-4103-CDD1012F29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7868" y="2636912"/>
            <a:ext cx="2324273" cy="131314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6" descr="See the source image">
            <a:extLst>
              <a:ext uri="{FF2B5EF4-FFF2-40B4-BE49-F238E27FC236}">
                <a16:creationId xmlns:a16="http://schemas.microsoft.com/office/drawing/2014/main" id="{A3D53D6A-ED63-AE28-2F55-4BF1C8C6A9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36885" y="1713050"/>
            <a:ext cx="2229003" cy="140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2BC13B-AABF-014B-3733-56FB64F6BB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4324" y="1128336"/>
            <a:ext cx="1826578" cy="1401093"/>
          </a:xfrm>
          <a:prstGeom prst="rect">
            <a:avLst/>
          </a:prstGeom>
        </p:spPr>
      </p:pic>
      <p:pic>
        <p:nvPicPr>
          <p:cNvPr id="11" name="Graphic 10" descr="Scientific Thought with solid fill">
            <a:extLst>
              <a:ext uri="{FF2B5EF4-FFF2-40B4-BE49-F238E27FC236}">
                <a16:creationId xmlns:a16="http://schemas.microsoft.com/office/drawing/2014/main" id="{C00C6D82-FF4C-F31F-25BC-3E073DB0D6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91298" y="1555279"/>
            <a:ext cx="812467" cy="835516"/>
          </a:xfrm>
          <a:prstGeom prst="rect">
            <a:avLst/>
          </a:prstGeo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0CCF2322-6A7D-0793-B49B-581E0E855A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3083804"/>
              </p:ext>
            </p:extLst>
          </p:nvPr>
        </p:nvGraphicFramePr>
        <p:xfrm>
          <a:off x="-756591" y="2636912"/>
          <a:ext cx="10153127" cy="3384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3274114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half" idx="1"/>
          </p:nvPr>
        </p:nvSpPr>
        <p:spPr>
          <a:xfrm>
            <a:off x="251520" y="1268760"/>
            <a:ext cx="4255393" cy="48145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Symbolic Intelligence</a:t>
            </a:r>
          </a:p>
          <a:p>
            <a:pPr marL="457200" lvl="1" indent="-254000"/>
            <a:r>
              <a:rPr lang="en-US" sz="1600" dirty="0"/>
              <a:t>Graph Search</a:t>
            </a:r>
          </a:p>
          <a:p>
            <a:pPr marL="457200" lvl="1" indent="-254000"/>
            <a:r>
              <a:rPr lang="en-US" sz="1600" dirty="0"/>
              <a:t>Automated Reasoning</a:t>
            </a:r>
          </a:p>
          <a:p>
            <a:pPr marL="457200" lvl="1" indent="-254000"/>
            <a:r>
              <a:rPr lang="en-US" sz="1600" dirty="0"/>
              <a:t>Symbolic Learning</a:t>
            </a:r>
          </a:p>
          <a:p>
            <a:pPr marL="457200" lvl="1" indent="-254000"/>
            <a:r>
              <a:rPr lang="en-US" sz="1600" dirty="0"/>
              <a:t>Knowledge Engineering</a:t>
            </a:r>
            <a:r>
              <a:rPr lang="en-US" sz="1800" dirty="0"/>
              <a:t> </a:t>
            </a:r>
            <a:endParaRPr lang="en-US" dirty="0"/>
          </a:p>
          <a:p>
            <a:pPr marL="457200" lvl="1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dirty="0"/>
              <a:t>Computational Intelligence</a:t>
            </a:r>
          </a:p>
          <a:p>
            <a:pPr marL="406400" lvl="1" indent="-254000"/>
            <a:r>
              <a:rPr lang="en-US" sz="1600" dirty="0"/>
              <a:t>Evolutionary Computation</a:t>
            </a:r>
          </a:p>
          <a:p>
            <a:pPr marL="406400" lvl="1" indent="-254000"/>
            <a:r>
              <a:rPr lang="en-US" sz="1600" dirty="0"/>
              <a:t>Swarm Intelligence</a:t>
            </a:r>
          </a:p>
          <a:p>
            <a:pPr marL="406400" lvl="1" indent="-254000"/>
            <a:r>
              <a:rPr lang="en-US" sz="1600" dirty="0"/>
              <a:t>Artificial Immune System</a:t>
            </a:r>
          </a:p>
          <a:p>
            <a:pPr marL="406400" lvl="1" indent="-254000"/>
            <a:r>
              <a:rPr lang="en-US" sz="1600" dirty="0"/>
              <a:t>Neural Computing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Machine Learning</a:t>
            </a:r>
          </a:p>
          <a:p>
            <a:pPr marL="490538" lvl="1" indent="-254000"/>
            <a:r>
              <a:rPr lang="en-US" sz="1600" dirty="0" err="1"/>
              <a:t>Generalisation</a:t>
            </a:r>
            <a:r>
              <a:rPr lang="en-US" sz="1600" dirty="0"/>
              <a:t> Learning</a:t>
            </a:r>
          </a:p>
          <a:p>
            <a:pPr marL="490538" lvl="1" indent="-254000"/>
            <a:r>
              <a:rPr lang="en-US" sz="1600" dirty="0"/>
              <a:t>Pattern Recognition </a:t>
            </a:r>
          </a:p>
          <a:p>
            <a:pPr marL="490538" lvl="1" indent="-254000"/>
            <a:r>
              <a:rPr lang="en-US" sz="1600" dirty="0"/>
              <a:t>Statistical Learning</a:t>
            </a:r>
          </a:p>
          <a:p>
            <a:pPr marL="490538" lvl="1" indent="-254000"/>
            <a:r>
              <a:rPr lang="en-US" sz="1600" dirty="0"/>
              <a:t>Reinforcement Learning </a:t>
            </a:r>
          </a:p>
          <a:p>
            <a:pPr marL="490538" lvl="1" indent="-254000"/>
            <a:r>
              <a:rPr lang="en-US" sz="1600" dirty="0"/>
              <a:t>Deep Learning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Machine Perception </a:t>
            </a:r>
          </a:p>
          <a:p>
            <a:pPr marL="457200" lvl="1" indent="-254000">
              <a:spcBef>
                <a:spcPts val="0"/>
              </a:spcBef>
            </a:pPr>
            <a:r>
              <a:rPr lang="en-US" sz="1600" dirty="0"/>
              <a:t>Computer Vision</a:t>
            </a:r>
          </a:p>
          <a:p>
            <a:pPr marL="457200" lvl="1" indent="-254000">
              <a:spcBef>
                <a:spcPts val="0"/>
              </a:spcBef>
            </a:pPr>
            <a:r>
              <a:rPr lang="en-US" sz="1600" dirty="0"/>
              <a:t>Audio Processing and Recognition </a:t>
            </a:r>
          </a:p>
          <a:p>
            <a:pPr marL="457200" lvl="1" indent="-254000">
              <a:spcBef>
                <a:spcPts val="0"/>
              </a:spcBef>
            </a:pPr>
            <a:r>
              <a:rPr lang="en-US" sz="1600" dirty="0"/>
              <a:t>NLP</a:t>
            </a:r>
          </a:p>
          <a:p>
            <a:pPr marL="457200" lvl="1" indent="-254000">
              <a:spcBef>
                <a:spcPts val="0"/>
              </a:spcBef>
            </a:pPr>
            <a:r>
              <a:rPr lang="en-US" sz="1600" dirty="0"/>
              <a:t>Image Processing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AE2AIM: Artificial Intelligence Methods 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Categories of AI</a:t>
            </a:r>
          </a:p>
        </p:txBody>
      </p:sp>
      <p:sp>
        <p:nvSpPr>
          <p:cNvPr id="9" name="Rectangle 8"/>
          <p:cNvSpPr/>
          <p:nvPr/>
        </p:nvSpPr>
        <p:spPr>
          <a:xfrm>
            <a:off x="251521" y="3212976"/>
            <a:ext cx="3243134" cy="1944216"/>
          </a:xfrm>
          <a:prstGeom prst="rect">
            <a:avLst/>
          </a:prstGeom>
          <a:solidFill>
            <a:srgbClr val="FF9900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DB0C39-F710-5E47-BDD6-7593EE4A2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15</a:t>
            </a:fld>
            <a:endParaRPr lang="en-GB" altLang="zh-CN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05E9310-DCEB-304E-89E9-D6F69FF1222B}"/>
              </a:ext>
            </a:extLst>
          </p:cNvPr>
          <p:cNvSpPr/>
          <p:nvPr/>
        </p:nvSpPr>
        <p:spPr>
          <a:xfrm>
            <a:off x="3298912" y="1788972"/>
            <a:ext cx="1296268" cy="1013840"/>
          </a:xfrm>
          <a:prstGeom prst="round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A81E29-C5CD-7446-B19C-12860A4B2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320" y="1740258"/>
            <a:ext cx="1547996" cy="104067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8D6592-71B1-6D4B-8D97-39B36C5B1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130" y="4554440"/>
            <a:ext cx="2465428" cy="137723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595219-F876-4A49-A239-0118469FDA4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1748" y="5116225"/>
            <a:ext cx="2089605" cy="137723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9987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"/>
    </mc:Choice>
    <mc:Fallback xmlns="">
      <p:transition spd="slow" advTm="20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7EFF24-D315-AE45-8A6D-0A9402968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A2B9D-8140-F646-AD96-B843B728D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16</a:t>
            </a:fld>
            <a:endParaRPr lang="en-GB" altLang="zh-CN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E646B56-7F05-D849-8FD7-E18F0EC0D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60" y="2982197"/>
            <a:ext cx="8496944" cy="893605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/>
              <a:t>this module about?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38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7"/>
    </mc:Choice>
    <mc:Fallback xmlns="">
      <p:transition spd="slow" advTm="617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This Module</a:t>
            </a:r>
            <a:endParaRPr lang="en-US" dirty="0"/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52736"/>
            <a:ext cx="8542784" cy="5256584"/>
          </a:xfrm>
        </p:spPr>
        <p:txBody>
          <a:bodyPr/>
          <a:lstStyle/>
          <a:p>
            <a:pPr>
              <a:defRPr/>
            </a:pPr>
            <a:r>
              <a:rPr lang="en-GB" sz="2000" dirty="0"/>
              <a:t>Teaching Team: </a:t>
            </a:r>
          </a:p>
          <a:p>
            <a:pPr lvl="1">
              <a:defRPr/>
            </a:pPr>
            <a:r>
              <a:rPr lang="en-GB" sz="1600" dirty="0"/>
              <a:t>Lecturers: Ruibin Bai, Huan </a:t>
            </a:r>
            <a:r>
              <a:rPr lang="en-GB" sz="1600" dirty="0" err="1"/>
              <a:t>Jin</a:t>
            </a:r>
            <a:endParaRPr lang="en-GB" sz="1600" dirty="0"/>
          </a:p>
          <a:p>
            <a:pPr lvl="1">
              <a:defRPr/>
            </a:pPr>
            <a:r>
              <a:rPr lang="en-GB" sz="1600" dirty="0"/>
              <a:t>GTAs: </a:t>
            </a:r>
            <a:r>
              <a:rPr lang="en-GB" sz="1600" dirty="0" err="1"/>
              <a:t>Chenwei</a:t>
            </a:r>
            <a:r>
              <a:rPr lang="en-GB" sz="1600" dirty="0"/>
              <a:t> Jin, </a:t>
            </a:r>
            <a:r>
              <a:rPr lang="en-GB" sz="1600" dirty="0" err="1"/>
              <a:t>Lshan</a:t>
            </a:r>
            <a:r>
              <a:rPr lang="en-GB" sz="1600" dirty="0"/>
              <a:t> Tan</a:t>
            </a:r>
          </a:p>
          <a:p>
            <a:pPr>
              <a:defRPr/>
            </a:pPr>
            <a:r>
              <a:rPr lang="en-GB" sz="2000" dirty="0"/>
              <a:t>Module Activities: </a:t>
            </a:r>
          </a:p>
          <a:p>
            <a:pPr lvl="1">
              <a:defRPr/>
            </a:pPr>
            <a:r>
              <a:rPr lang="tr-TR" sz="1600" dirty="0"/>
              <a:t>2 hours </a:t>
            </a:r>
            <a:r>
              <a:rPr lang="en-GB" sz="1600" dirty="0"/>
              <a:t>lecture x 11 weeks</a:t>
            </a:r>
          </a:p>
          <a:p>
            <a:pPr lvl="1">
              <a:defRPr/>
            </a:pPr>
            <a:r>
              <a:rPr lang="en-GB" sz="1600" dirty="0"/>
              <a:t>2 hours lab sessions * 10 weeks</a:t>
            </a:r>
          </a:p>
          <a:p>
            <a:pPr>
              <a:defRPr/>
            </a:pPr>
            <a:r>
              <a:rPr lang="en-GB" sz="2000" dirty="0"/>
              <a:t>Assessment</a:t>
            </a:r>
          </a:p>
          <a:p>
            <a:pPr lvl="1">
              <a:defRPr/>
            </a:pPr>
            <a:r>
              <a:rPr lang="en-GB" sz="1600" dirty="0"/>
              <a:t>Lab quiz  - (5%)</a:t>
            </a:r>
          </a:p>
          <a:p>
            <a:pPr lvl="1">
              <a:defRPr/>
            </a:pPr>
            <a:r>
              <a:rPr lang="en-GB" sz="1600" dirty="0"/>
              <a:t>Coursework1 – (</a:t>
            </a:r>
            <a:r>
              <a:rPr lang="en-US" altLang="zh-CN" sz="1600" dirty="0"/>
              <a:t>45</a:t>
            </a:r>
            <a:r>
              <a:rPr lang="en-GB" sz="1600" dirty="0"/>
              <a:t>%)</a:t>
            </a:r>
          </a:p>
          <a:p>
            <a:pPr lvl="1">
              <a:defRPr/>
            </a:pPr>
            <a:r>
              <a:rPr lang="en-GB" sz="1600" dirty="0"/>
              <a:t>A 2</a:t>
            </a:r>
            <a:r>
              <a:rPr lang="en-US" altLang="zh-CN" sz="1600" dirty="0"/>
              <a:t>-</a:t>
            </a:r>
            <a:r>
              <a:rPr lang="en-GB" sz="1600" dirty="0"/>
              <a:t>hour written exam (</a:t>
            </a:r>
            <a:r>
              <a:rPr lang="en-US" altLang="zh-CN" sz="1600" dirty="0"/>
              <a:t>5</a:t>
            </a:r>
            <a:r>
              <a:rPr lang="en-GB" sz="1600" dirty="0"/>
              <a:t>0%)</a:t>
            </a:r>
          </a:p>
          <a:p>
            <a:pPr>
              <a:defRPr/>
            </a:pPr>
            <a:r>
              <a:rPr lang="en-GB" sz="2000" dirty="0"/>
              <a:t>Office hour: </a:t>
            </a:r>
          </a:p>
          <a:p>
            <a:pPr lvl="1">
              <a:defRPr/>
            </a:pPr>
            <a:r>
              <a:rPr lang="en-GB" sz="1600" dirty="0"/>
              <a:t>Refer to Moodle page</a:t>
            </a:r>
          </a:p>
          <a:p>
            <a:pPr>
              <a:defRPr/>
            </a:pPr>
            <a:r>
              <a:rPr lang="en-GB" sz="2000" dirty="0"/>
              <a:t>Discussions/Feedback</a:t>
            </a:r>
          </a:p>
          <a:p>
            <a:pPr lvl="1">
              <a:defRPr/>
            </a:pPr>
            <a:r>
              <a:rPr lang="en-GB" sz="1600" dirty="0"/>
              <a:t>Moodle forum</a:t>
            </a:r>
          </a:p>
          <a:p>
            <a:pPr lvl="1">
              <a:defRPr/>
            </a:pPr>
            <a:r>
              <a:rPr lang="en-GB" sz="1600" dirty="0" err="1"/>
              <a:t>Wechat</a:t>
            </a:r>
            <a:r>
              <a:rPr lang="en-GB" sz="1600" dirty="0"/>
              <a:t> group       - Scan this QR code  </a:t>
            </a:r>
            <a:r>
              <a:rPr lang="en-GB" sz="1600" dirty="0">
                <a:sym typeface="Wingdings" pitchFamily="2" charset="2"/>
              </a:rPr>
              <a:t></a:t>
            </a:r>
            <a:r>
              <a:rPr lang="en-GB" sz="1600" dirty="0"/>
              <a:t> </a:t>
            </a:r>
          </a:p>
        </p:txBody>
      </p:sp>
      <p:pic>
        <p:nvPicPr>
          <p:cNvPr id="6" name="Picture 5" descr="A qr code with two heads&#10;&#10;AI-generated content may be incorrect.">
            <a:extLst>
              <a:ext uri="{FF2B5EF4-FFF2-40B4-BE49-F238E27FC236}">
                <a16:creationId xmlns:a16="http://schemas.microsoft.com/office/drawing/2014/main" id="{B75B630D-A010-C8A7-4048-BDFB44340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3389817"/>
            <a:ext cx="2232248" cy="291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4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"/>
    </mc:Choice>
    <mc:Fallback xmlns="">
      <p:transition spd="slow" advTm="49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half" idx="1"/>
          </p:nvPr>
        </p:nvSpPr>
        <p:spPr>
          <a:xfrm>
            <a:off x="323528" y="1268760"/>
            <a:ext cx="8136904" cy="38164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0" dirty="0"/>
              <a:t>Week 1: Introduction &amp; Basics</a:t>
            </a:r>
          </a:p>
          <a:p>
            <a:pPr marL="0" indent="0">
              <a:buNone/>
            </a:pPr>
            <a:r>
              <a:rPr lang="en-US" sz="2000" b="0" dirty="0"/>
              <a:t>Week 2: Combinatorial Optimisation Problems and Modelling </a:t>
            </a:r>
          </a:p>
          <a:p>
            <a:pPr marL="0" indent="0">
              <a:buNone/>
            </a:pPr>
            <a:r>
              <a:rPr lang="en-US" sz="2000" b="0" dirty="0"/>
              <a:t>Week 3: Heuristics and Hill Climbing</a:t>
            </a:r>
          </a:p>
          <a:p>
            <a:pPr marL="0" indent="0">
              <a:buNone/>
            </a:pPr>
            <a:r>
              <a:rPr lang="en-US" sz="2000" b="0" dirty="0"/>
              <a:t>Week 4-5: Metaheuristics </a:t>
            </a:r>
          </a:p>
          <a:p>
            <a:pPr marL="0" indent="0">
              <a:buNone/>
            </a:pPr>
            <a:r>
              <a:rPr lang="en-US" altLang="zh-CN" sz="2000" b="0" dirty="0"/>
              <a:t>Week 6: Linear Programming    </a:t>
            </a:r>
            <a:r>
              <a:rPr lang="zh-CN" altLang="en-US" sz="2000" b="0" dirty="0"/>
              <a:t>（</a:t>
            </a:r>
            <a:r>
              <a:rPr lang="en-US" altLang="zh-CN" sz="2000" b="0" dirty="0"/>
              <a:t>Dr. Huan Jin</a:t>
            </a:r>
            <a:r>
              <a:rPr lang="zh-CN" altLang="en-US" sz="2000" b="0" dirty="0"/>
              <a:t>）</a:t>
            </a:r>
            <a:endParaRPr lang="en-US" sz="2000" b="0" dirty="0"/>
          </a:p>
          <a:p>
            <a:pPr marL="0" indent="0">
              <a:buNone/>
            </a:pPr>
            <a:r>
              <a:rPr lang="en-US" sz="2000" b="0" dirty="0"/>
              <a:t>Week 7-8: Evolutionary Computation</a:t>
            </a:r>
          </a:p>
          <a:p>
            <a:pPr marL="0" indent="0">
              <a:buNone/>
            </a:pPr>
            <a:r>
              <a:rPr lang="en-US" sz="2000" b="0" dirty="0"/>
              <a:t>Week 9-10: Hyper-heuristics &amp; /multi-objective </a:t>
            </a:r>
            <a:r>
              <a:rPr lang="en-US" sz="2000" b="0" dirty="0" err="1"/>
              <a:t>optimisation</a:t>
            </a:r>
            <a:endParaRPr lang="en-US" sz="2000" b="0" dirty="0"/>
          </a:p>
          <a:p>
            <a:pPr marL="0" indent="0">
              <a:buNone/>
            </a:pPr>
            <a:r>
              <a:rPr lang="en-US" sz="2000" b="0" dirty="0"/>
              <a:t>Week 11: Planning and Search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/ Revision</a:t>
            </a:r>
            <a:endParaRPr lang="en-US" sz="2000" b="0" dirty="0"/>
          </a:p>
          <a:p>
            <a:pPr>
              <a:lnSpc>
                <a:spcPct val="120000"/>
              </a:lnSpc>
              <a:buNone/>
            </a:pPr>
            <a:endParaRPr lang="en-GB" sz="2000" b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Provisional Topics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9038B7-9870-674B-AB06-A580BB722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18</a:t>
            </a:fld>
            <a:endParaRPr lang="en-GB" altLang="zh-CN" dirty="0"/>
          </a:p>
        </p:txBody>
      </p:sp>
    </p:spTree>
    <p:extLst>
      <p:ext uri="{BB962C8B-B14F-4D97-AF65-F5344CB8AC3E}">
        <p14:creationId xmlns:p14="http://schemas.microsoft.com/office/powerpoint/2010/main" val="223207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5"/>
    </mc:Choice>
    <mc:Fallback xmlns="">
      <p:transition spd="slow" advTm="515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632"/>
              </a:spcBef>
            </a:pPr>
            <a:r>
              <a:rPr lang="en-US" sz="1800" dirty="0"/>
              <a:t>Book 1: </a:t>
            </a:r>
            <a:r>
              <a:rPr lang="en-US" sz="1800" dirty="0" err="1"/>
              <a:t>Metaheuristics</a:t>
            </a:r>
            <a:r>
              <a:rPr lang="en-US" sz="1800" dirty="0"/>
              <a:t>: From design to implementation. EI-</a:t>
            </a:r>
            <a:r>
              <a:rPr lang="en-US" sz="1800" dirty="0" err="1"/>
              <a:t>Ghazali</a:t>
            </a:r>
            <a:r>
              <a:rPr lang="en-US" sz="1800" dirty="0"/>
              <a:t> </a:t>
            </a:r>
            <a:r>
              <a:rPr lang="en-US" sz="1800" dirty="0" err="1"/>
              <a:t>Talbi</a:t>
            </a:r>
            <a:r>
              <a:rPr lang="en-US" sz="1800" dirty="0"/>
              <a:t>,</a:t>
            </a:r>
            <a:r>
              <a:rPr lang="en-US" sz="1800" b="0" dirty="0"/>
              <a:t> Wiley. New Jersey, 2009.</a:t>
            </a:r>
            <a:r>
              <a:rPr lang="en-US" sz="1800" dirty="0"/>
              <a:t> Textbook.</a:t>
            </a:r>
            <a:r>
              <a:rPr lang="en-US" sz="1800" b="0" dirty="0"/>
              <a:t> More resources at http://</a:t>
            </a:r>
            <a:r>
              <a:rPr lang="en-US" sz="1800" b="0" dirty="0" err="1"/>
              <a:t>paradiseo.gforge.inria.fr</a:t>
            </a:r>
            <a:r>
              <a:rPr lang="en-US" sz="1800" b="0" dirty="0"/>
              <a:t>.</a:t>
            </a:r>
            <a:r>
              <a:rPr lang="en-US" sz="1800" dirty="0"/>
              <a:t> </a:t>
            </a:r>
            <a:endParaRPr lang="en-US" sz="1800" b="0" dirty="0"/>
          </a:p>
          <a:p>
            <a:pPr>
              <a:spcBef>
                <a:spcPts val="1632"/>
              </a:spcBef>
            </a:pPr>
            <a:r>
              <a:rPr lang="en-US" sz="1800" dirty="0"/>
              <a:t>Book 2: </a:t>
            </a:r>
            <a:r>
              <a:rPr lang="en-US" sz="1800" dirty="0" err="1"/>
              <a:t>Tabu</a:t>
            </a:r>
            <a:r>
              <a:rPr lang="en-US" sz="1800" dirty="0"/>
              <a:t> search / Fred Glover, Manuel Laguna. Fred Glover; Manuel Laguna. </a:t>
            </a:r>
            <a:r>
              <a:rPr lang="en-US" sz="1800" b="0" dirty="0"/>
              <a:t>Boston : Kluwer Academic Publishers c1997. Available at Main Library Room 402 (T57.6.G5)</a:t>
            </a:r>
          </a:p>
          <a:p>
            <a:pPr>
              <a:spcBef>
                <a:spcPts val="1632"/>
              </a:spcBef>
            </a:pPr>
            <a:r>
              <a:rPr lang="en-US" sz="1800" dirty="0"/>
              <a:t>Book 3: Search methodologies : introductory tutorials in optimization and decision support techniques / Edmund K. Burke, Graham Kendall</a:t>
            </a:r>
            <a:r>
              <a:rPr lang="en-US" sz="1800" b="0" dirty="0"/>
              <a:t>, New York : Springer 2014. </a:t>
            </a:r>
            <a:r>
              <a:rPr lang="en-US" sz="1800" dirty="0"/>
              <a:t>Available at</a:t>
            </a:r>
            <a:r>
              <a:rPr lang="en-US" sz="1800" b="0" dirty="0"/>
              <a:t> Main Library Room 402.  </a:t>
            </a:r>
            <a:endParaRPr lang="en-US" sz="18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 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51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3"/>
    </mc:Choice>
    <mc:Fallback xmlns="">
      <p:transition spd="slow" advTm="41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68313" y="1196752"/>
            <a:ext cx="5759871" cy="4968552"/>
          </a:xfrm>
        </p:spPr>
        <p:txBody>
          <a:bodyPr/>
          <a:lstStyle/>
          <a:p>
            <a:r>
              <a:rPr lang="en-US" dirty="0"/>
              <a:t>What AI methods have you ever heard, learned or practiced?</a:t>
            </a:r>
          </a:p>
          <a:p>
            <a:endParaRPr lang="en-US" dirty="0"/>
          </a:p>
          <a:p>
            <a:r>
              <a:rPr lang="en-US" dirty="0"/>
              <a:t>Name two most significant AI applications in sports.</a:t>
            </a:r>
          </a:p>
          <a:p>
            <a:endParaRPr lang="en-US" dirty="0"/>
          </a:p>
          <a:p>
            <a:r>
              <a:rPr lang="en-US" dirty="0"/>
              <a:t>What are the things that you want to get from this module?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Please scan QR code and submit your feedback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Survey (Anonymous)</a:t>
            </a:r>
          </a:p>
        </p:txBody>
      </p:sp>
      <p:pic>
        <p:nvPicPr>
          <p:cNvPr id="3" name="Picture 2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A0CC91AF-8538-6230-F985-21A5C375B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8" t="7594" r="8842" b="8865"/>
          <a:stretch/>
        </p:blipFill>
        <p:spPr>
          <a:xfrm>
            <a:off x="6660232" y="1124744"/>
            <a:ext cx="2304256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33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"/>
    </mc:Choice>
    <mc:Fallback xmlns="">
      <p:transition spd="slow" advTm="27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Advanced optimisation algorithms</a:t>
            </a:r>
          </a:p>
          <a:p>
            <a:pPr>
              <a:lnSpc>
                <a:spcPct val="150000"/>
              </a:lnSpc>
            </a:pPr>
            <a:r>
              <a:rPr lang="en-US" dirty="0"/>
              <a:t>Providing solid foundation for better understanding/implementation of other AI and data analytical methods</a:t>
            </a:r>
          </a:p>
          <a:p>
            <a:pPr>
              <a:lnSpc>
                <a:spcPct val="150000"/>
              </a:lnSpc>
            </a:pPr>
            <a:r>
              <a:rPr lang="en-US" dirty="0"/>
              <a:t>Wide range of real-world applications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Build your own cyber girl/boyfriend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Other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Module?</a:t>
            </a:r>
          </a:p>
        </p:txBody>
      </p:sp>
    </p:spTree>
    <p:extLst>
      <p:ext uri="{BB962C8B-B14F-4D97-AF65-F5344CB8AC3E}">
        <p14:creationId xmlns:p14="http://schemas.microsoft.com/office/powerpoint/2010/main" val="218465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2"/>
    </mc:Choice>
    <mc:Fallback xmlns="">
      <p:transition spd="slow" advTm="452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848C7-9615-6356-8201-28129FDD3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90F585-089B-3582-F11C-5DDEC898F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21</a:t>
            </a:fld>
            <a:endParaRPr lang="en-GB" altLang="zh-C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676669-28F5-7409-813E-4A03B293D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Jigsaw Puzzles Problems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70C23F-66FA-4B19-7721-58D81CC9BCC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752" y="1048679"/>
            <a:ext cx="1368152" cy="13681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818377-89C7-97E5-6BC8-ABD771953A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1680" y="1066393"/>
            <a:ext cx="1368152" cy="13681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59D82B-A71A-D95C-74E2-6FA4C620B58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6453" y="1044215"/>
            <a:ext cx="1368152" cy="13681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758BAE-6506-9C73-5B89-262E116DC97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008" y="1044215"/>
            <a:ext cx="1368152" cy="1368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D6CA82-A93E-0923-7C5D-44A72506EB7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135" y="3810525"/>
            <a:ext cx="6539274" cy="2436588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618B3FA3-27D1-64D3-E643-189FFEDF0DE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alphaModFix amt="68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9337" y="2458471"/>
            <a:ext cx="6356505" cy="1190062"/>
          </a:xfrm>
          <a:prstGeom prst="rect">
            <a:avLst/>
          </a:prstGeom>
        </p:spPr>
      </p:pic>
      <p:pic>
        <p:nvPicPr>
          <p:cNvPr id="18" name="Picture 17" descr="A picture containing text, sky, outdoor, sign&#10;&#10;Description automatically generated">
            <a:extLst>
              <a:ext uri="{FF2B5EF4-FFF2-40B4-BE49-F238E27FC236}">
                <a16:creationId xmlns:a16="http://schemas.microsoft.com/office/drawing/2014/main" id="{E19883F8-072A-FF96-2989-32CD6618C852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7299" y="1889622"/>
            <a:ext cx="2515876" cy="183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57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848C7-9615-6356-8201-28129FDD3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90F585-089B-3582-F11C-5DDEC898F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22</a:t>
            </a:fld>
            <a:endParaRPr lang="en-GB" altLang="zh-C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676669-28F5-7409-813E-4A03B293D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Popular Research Topics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50AB363D-87DA-6B8D-F356-2B75AEB98A9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" y="971025"/>
            <a:ext cx="5833187" cy="10946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3763CB-0C8B-4B20-34DC-ED39E447321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" y="4365104"/>
            <a:ext cx="3888432" cy="1764697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C121017-F564-3640-C3C5-6ACAAAE9EB73}"/>
              </a:ext>
            </a:extLst>
          </p:cNvPr>
          <p:cNvGrpSpPr/>
          <p:nvPr/>
        </p:nvGrpSpPr>
        <p:grpSpPr>
          <a:xfrm>
            <a:off x="4232484" y="2337796"/>
            <a:ext cx="4587990" cy="2216070"/>
            <a:chOff x="4207519" y="2471103"/>
            <a:chExt cx="4582886" cy="22177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C0C2E6F-BA70-DFA9-C686-BC1CA1F20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8141" y="2831829"/>
              <a:ext cx="4501643" cy="185704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8EEFAF-36B1-C987-19CE-A354235773DE}"/>
                </a:ext>
              </a:extLst>
            </p:cNvPr>
            <p:cNvSpPr txBox="1"/>
            <p:nvPr/>
          </p:nvSpPr>
          <p:spPr>
            <a:xfrm>
              <a:off x="4207519" y="2471103"/>
              <a:ext cx="4582886" cy="4505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effectLst/>
                  <a:latin typeface="Calibri" panose="020F0502020204030204" pitchFamily="34" charset="0"/>
                </a:rPr>
                <a:t>Table1: Result on the JPwLEG-3Dataset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9B06C85-4837-D117-1E8A-342A9CDE9A5D}"/>
              </a:ext>
            </a:extLst>
          </p:cNvPr>
          <p:cNvGrpSpPr/>
          <p:nvPr/>
        </p:nvGrpSpPr>
        <p:grpSpPr>
          <a:xfrm>
            <a:off x="4211693" y="4639286"/>
            <a:ext cx="4538436" cy="1520536"/>
            <a:chOff x="4139952" y="4770326"/>
            <a:chExt cx="4650453" cy="140484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D0F748-23D5-4739-9D00-385823F35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43947" y="5072052"/>
              <a:ext cx="4646458" cy="110311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015FD41-F41A-B910-9AA2-844F2C61921B}"/>
                </a:ext>
              </a:extLst>
            </p:cNvPr>
            <p:cNvSpPr txBox="1"/>
            <p:nvPr/>
          </p:nvSpPr>
          <p:spPr>
            <a:xfrm>
              <a:off x="4139952" y="4770326"/>
              <a:ext cx="4582885" cy="4222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effectLst/>
                  <a:latin typeface="Calibri" panose="020F0502020204030204" pitchFamily="34" charset="0"/>
                </a:rPr>
                <a:t>Table2: Result on the JPwLEG-5Dataset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759AAAD-265C-6D6F-FC08-E9C41978CDE6}"/>
              </a:ext>
            </a:extLst>
          </p:cNvPr>
          <p:cNvSpPr txBox="1"/>
          <p:nvPr/>
        </p:nvSpPr>
        <p:spPr>
          <a:xfrm>
            <a:off x="251520" y="2394270"/>
            <a:ext cx="3745404" cy="1969770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Main Method: </a:t>
            </a:r>
            <a:r>
              <a:rPr lang="en-GB" sz="1600" dirty="0"/>
              <a:t>Reformulation</a:t>
            </a:r>
            <a:r>
              <a:rPr lang="en-GB" sz="1400" dirty="0"/>
              <a:t> as a combinatorial Optimisation Problem (COP)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4C24752-016D-B1DF-FA79-D0DF70564A5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7" y="2976560"/>
            <a:ext cx="3528393" cy="1386519"/>
          </a:xfrm>
          <a:prstGeom prst="rect">
            <a:avLst/>
          </a:prstGeom>
        </p:spPr>
      </p:pic>
      <p:pic>
        <p:nvPicPr>
          <p:cNvPr id="28" name="Picture 27" descr="A person wearing headphones in front of a computer screen&#10;&#10;Description automatically generated with low confidence">
            <a:hlinkClick r:id="rId7"/>
            <a:extLst>
              <a:ext uri="{FF2B5EF4-FFF2-40B4-BE49-F238E27FC236}">
                <a16:creationId xmlns:a16="http://schemas.microsoft.com/office/drawing/2014/main" id="{2841598B-D892-8330-605B-A535558B8964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5502" y="910731"/>
            <a:ext cx="3068498" cy="135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1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AI </a:t>
            </a:r>
            <a:r>
              <a:rPr lang="en-US" altLang="zh-CN" dirty="0"/>
              <a:t>in Formula 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35896" y="1520788"/>
            <a:ext cx="4824536" cy="2646879"/>
          </a:xfrm>
          <a:prstGeom prst="rect">
            <a:avLst/>
          </a:prstGeom>
          <a:solidFill>
            <a:schemeClr val="accent1">
              <a:lumMod val="40000"/>
              <a:lumOff val="60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0090"/>
                </a:solidFill>
              </a:rPr>
              <a:t>Data mining in Formula 1</a:t>
            </a:r>
          </a:p>
          <a:p>
            <a:pPr marL="285750" indent="-285750">
              <a:buFont typeface="Arial"/>
              <a:buChar char="•"/>
            </a:pPr>
            <a:r>
              <a:rPr lang="en-US" altLang="zh-CN" sz="2000" dirty="0">
                <a:solidFill>
                  <a:srgbClr val="000090"/>
                </a:solidFill>
              </a:rPr>
              <a:t>Every F1 car has 240+ sensors, gathering info for petrol, tire, balance, etc.</a:t>
            </a:r>
            <a:r>
              <a:rPr lang="zh-CN" altLang="en-US" sz="2000" dirty="0">
                <a:solidFill>
                  <a:srgbClr val="000090"/>
                </a:solidFill>
              </a:rPr>
              <a:t> </a:t>
            </a:r>
            <a:endParaRPr lang="en-US" altLang="zh-CN" sz="2000" dirty="0">
              <a:solidFill>
                <a:srgbClr val="00009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000090"/>
                </a:solidFill>
              </a:rPr>
              <a:t>250</a:t>
            </a:r>
            <a:r>
              <a:rPr lang="en-US" altLang="zh-CN" sz="2000" dirty="0">
                <a:solidFill>
                  <a:srgbClr val="000090"/>
                </a:solidFill>
              </a:rPr>
              <a:t>+</a:t>
            </a:r>
            <a:r>
              <a:rPr lang="en-US" sz="2000" dirty="0">
                <a:solidFill>
                  <a:srgbClr val="000090"/>
                </a:solidFill>
              </a:rPr>
              <a:t>TB data/stop</a:t>
            </a:r>
            <a:r>
              <a:rPr lang="en-US" altLang="zh-CN" sz="2000" dirty="0">
                <a:solidFill>
                  <a:srgbClr val="000090"/>
                </a:solidFill>
              </a:rPr>
              <a:t>(bigger than total data in the US Congress Library)</a:t>
            </a:r>
          </a:p>
          <a:p>
            <a:pPr marL="285750" indent="-285750">
              <a:buFont typeface="Arial"/>
              <a:buChar char="•"/>
            </a:pPr>
            <a:r>
              <a:rPr lang="en-US" altLang="zh-CN" sz="2000" dirty="0">
                <a:solidFill>
                  <a:srgbClr val="000090"/>
                </a:solidFill>
              </a:rPr>
              <a:t>Advanced data analytics and simulation tools</a:t>
            </a:r>
            <a:endParaRPr lang="en-US" altLang="zh-CN" dirty="0">
              <a:solidFill>
                <a:srgbClr val="0000FF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0000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764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3"/>
    </mc:Choice>
    <mc:Fallback xmlns="">
      <p:transition spd="slow" advTm="21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51920" y="3140968"/>
            <a:ext cx="5009322" cy="3024336"/>
          </a:xfr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and Scheduling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052736"/>
            <a:ext cx="5005719" cy="26545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08104" y="1484784"/>
            <a:ext cx="2880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Tesla Automated Factory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1600" y="4581128"/>
            <a:ext cx="2880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/>
              <a:t>JD.com</a:t>
            </a:r>
            <a:r>
              <a:rPr lang="en-US" sz="2400" dirty="0"/>
              <a:t> Smart Warehouse</a:t>
            </a:r>
          </a:p>
        </p:txBody>
      </p:sp>
    </p:spTree>
    <p:extLst>
      <p:ext uri="{BB962C8B-B14F-4D97-AF65-F5344CB8AC3E}">
        <p14:creationId xmlns:p14="http://schemas.microsoft.com/office/powerpoint/2010/main" val="50289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"/>
    </mc:Choice>
    <mc:Fallback xmlns="">
      <p:transition spd="slow" advTm="264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AE2AIM: Artificial Intelligence Methods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Smart Manufacturing:</a:t>
            </a:r>
            <a:br>
              <a:rPr lang="en-US" dirty="0"/>
            </a:br>
            <a:r>
              <a:rPr lang="en-US" dirty="0"/>
              <a:t>Production Scheduling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type="body" sz="quarter" idx="4294967295"/>
          </p:nvPr>
        </p:nvSpPr>
        <p:spPr>
          <a:xfrm>
            <a:off x="467544" y="1052736"/>
            <a:ext cx="8242119" cy="43253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GB" dirty="0"/>
              <a:t>Production Schedule - 1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22509" y="1793778"/>
            <a:ext cx="1843314" cy="1919569"/>
            <a:chOff x="246743" y="2278743"/>
            <a:chExt cx="1843314" cy="1919569"/>
          </a:xfrm>
        </p:grpSpPr>
        <p:pic>
          <p:nvPicPr>
            <p:cNvPr id="10" name="Picture 9" descr="MC900193690.WMF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1299" y="2494832"/>
              <a:ext cx="1311983" cy="683536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91886" y="3367315"/>
              <a:ext cx="16546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£25 profit</a:t>
              </a:r>
            </a:p>
            <a:p>
              <a:r>
                <a:rPr lang="en-GB" sz="1200" dirty="0"/>
                <a:t>20 m of wood</a:t>
              </a:r>
            </a:p>
            <a:p>
              <a:r>
                <a:rPr lang="en-GB" sz="1200" dirty="0"/>
                <a:t>5 hours to complete</a:t>
              </a:r>
            </a:p>
            <a:p>
              <a:endParaRPr lang="en-GB" sz="1200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46743" y="2278743"/>
              <a:ext cx="1843314" cy="187234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590795" y="1793775"/>
            <a:ext cx="1843314" cy="1992142"/>
            <a:chOff x="442686" y="4564743"/>
            <a:chExt cx="1843314" cy="1992142"/>
          </a:xfrm>
        </p:grpSpPr>
        <p:pic>
          <p:nvPicPr>
            <p:cNvPr id="14" name="Picture 13" descr="MC900192373.WMF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8104" y="4675432"/>
              <a:ext cx="671057" cy="926822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87828" y="5725888"/>
              <a:ext cx="16546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£30 profit</a:t>
              </a:r>
            </a:p>
            <a:p>
              <a:r>
                <a:rPr lang="en-GB" sz="1200" dirty="0"/>
                <a:t>30 m of wood</a:t>
              </a:r>
            </a:p>
            <a:p>
              <a:r>
                <a:rPr lang="en-GB" sz="1200" dirty="0"/>
                <a:t>4 hours to complete</a:t>
              </a:r>
            </a:p>
            <a:p>
              <a:endParaRPr lang="en-GB" sz="12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42686" y="4564743"/>
              <a:ext cx="1843314" cy="187234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673596" y="1782948"/>
            <a:ext cx="2010228" cy="1872343"/>
            <a:chOff x="2496458" y="1944915"/>
            <a:chExt cx="2010228" cy="1872343"/>
          </a:xfrm>
        </p:grpSpPr>
        <p:pic>
          <p:nvPicPr>
            <p:cNvPr id="18" name="Picture 17" descr="MC900318518.WM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23542" y="2190622"/>
              <a:ext cx="1479715" cy="799061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2852057" y="3200400"/>
              <a:ext cx="16546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/>
                <a:t>690 m/week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496458" y="1944915"/>
              <a:ext cx="1843314" cy="187234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93484" y="4337398"/>
            <a:ext cx="1966687" cy="1872343"/>
            <a:chOff x="6850743" y="2068286"/>
            <a:chExt cx="1966687" cy="1872343"/>
          </a:xfrm>
        </p:grpSpPr>
        <p:pic>
          <p:nvPicPr>
            <p:cNvPr id="22" name="Picture 21" descr="MC900233342.WMF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75002" y="2275710"/>
              <a:ext cx="847794" cy="859116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7162801" y="3287486"/>
              <a:ext cx="16546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4 tables/week</a:t>
              </a:r>
            </a:p>
            <a:p>
              <a:r>
                <a:rPr lang="en-GB" sz="1200" dirty="0"/>
                <a:t>2 bookcases/week</a:t>
              </a: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6850743" y="2068286"/>
              <a:ext cx="1843314" cy="187234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756394" y="1782948"/>
            <a:ext cx="2024744" cy="1872343"/>
            <a:chOff x="4158342" y="4107543"/>
            <a:chExt cx="2024744" cy="1872343"/>
          </a:xfrm>
        </p:grpSpPr>
        <p:pic>
          <p:nvPicPr>
            <p:cNvPr id="26" name="Picture 25" descr="MC900433949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10316" y="4310747"/>
              <a:ext cx="1131850" cy="113185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4528457" y="5588001"/>
              <a:ext cx="16546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/>
                <a:t>120 hours/week</a:t>
              </a: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4158342" y="4107543"/>
              <a:ext cx="1843314" cy="187234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059542" y="1412776"/>
            <a:ext cx="838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Tables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939144" y="1412776"/>
            <a:ext cx="1223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Bookcases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145315" y="1412776"/>
            <a:ext cx="774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Wood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235374" y="1412776"/>
            <a:ext cx="900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Labour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6172" y="3945519"/>
            <a:ext cx="105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Contract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779969" y="4184999"/>
            <a:ext cx="5849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How many tables and bookcases</a:t>
            </a:r>
            <a:r>
              <a:rPr lang="en-GB" sz="2400" dirty="0"/>
              <a:t> should the carpenter produce </a:t>
            </a:r>
            <a:r>
              <a:rPr lang="en-GB" sz="2400" b="1" dirty="0"/>
              <a:t>to maximise profits</a:t>
            </a:r>
            <a:r>
              <a:rPr lang="en-GB" sz="2400" dirty="0"/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750458" y="5251800"/>
            <a:ext cx="4789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Express this question in terms of the optimisation framework in the previous slides (e.g. objective functions and constraints)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319AAC-5CDC-E54B-82EE-8D794EAAB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25</a:t>
            </a:fld>
            <a:endParaRPr lang="en-GB" altLang="zh-CN" dirty="0"/>
          </a:p>
        </p:txBody>
      </p:sp>
      <p:pic>
        <p:nvPicPr>
          <p:cNvPr id="36" name="Picture 6" descr="数字孪生技术">
            <a:extLst>
              <a:ext uri="{FF2B5EF4-FFF2-40B4-BE49-F238E27FC236}">
                <a16:creationId xmlns:a16="http://schemas.microsoft.com/office/drawing/2014/main" id="{9F4D738B-A9F5-0C49-8D5B-9B49306DA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74664" y="7254"/>
            <a:ext cx="2169336" cy="114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7">
            <a:extLst>
              <a:ext uri="{FF2B5EF4-FFF2-40B4-BE49-F238E27FC236}">
                <a16:creationId xmlns:a16="http://schemas.microsoft.com/office/drawing/2014/main" id="{A25B660C-2CDE-C04F-BF78-37E407B1CA1A}"/>
              </a:ext>
            </a:extLst>
          </p:cNvPr>
          <p:cNvSpPr/>
          <p:nvPr/>
        </p:nvSpPr>
        <p:spPr>
          <a:xfrm>
            <a:off x="6974664" y="980728"/>
            <a:ext cx="2169336" cy="30777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sz="1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Digital</a:t>
            </a:r>
            <a:r>
              <a:rPr lang="en-US" sz="1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GB" sz="1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Twin Factory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4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"/>
    </mc:Choice>
    <mc:Fallback xmlns="">
      <p:transition spd="slow" advTm="193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Production Schedule - 2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41011" y="1268760"/>
            <a:ext cx="1654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/>
              <a:t>Maximise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2518" y="2470870"/>
            <a:ext cx="17236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/>
              <a:t>Subject to</a:t>
            </a:r>
          </a:p>
        </p:txBody>
      </p:sp>
      <p:pic>
        <p:nvPicPr>
          <p:cNvPr id="8" name="Picture 7" descr="MC900318518.WM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29833" y="2329675"/>
            <a:ext cx="1479715" cy="799061"/>
          </a:xfrm>
          <a:prstGeom prst="rect">
            <a:avLst/>
          </a:prstGeom>
        </p:spPr>
      </p:pic>
      <p:pic>
        <p:nvPicPr>
          <p:cNvPr id="9" name="Picture 8" descr="MC900233342.WM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8209" y="4798314"/>
            <a:ext cx="847794" cy="859116"/>
          </a:xfrm>
          <a:prstGeom prst="rect">
            <a:avLst/>
          </a:prstGeom>
        </p:spPr>
      </p:pic>
      <p:pic>
        <p:nvPicPr>
          <p:cNvPr id="10" name="Picture 9" descr="MC900433949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4902" y="3381213"/>
            <a:ext cx="1071015" cy="107101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5547032" y="2727915"/>
            <a:ext cx="1202111" cy="23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544457" y="3916681"/>
            <a:ext cx="1219200" cy="158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211097" y="4956798"/>
            <a:ext cx="1892709" cy="1599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210629" y="5522153"/>
            <a:ext cx="1893177" cy="164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218823" y="1531890"/>
            <a:ext cx="1540855" cy="327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33829" y="4632329"/>
            <a:ext cx="3648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Times New Roman"/>
                <a:cs typeface="Times New Roman"/>
              </a:rPr>
              <a:t>where </a:t>
            </a:r>
            <a:br>
              <a:rPr lang="en-GB">
                <a:latin typeface="Times New Roman"/>
                <a:cs typeface="Times New Roman"/>
              </a:rPr>
            </a:br>
            <a:r>
              <a:rPr lang="en-GB">
                <a:latin typeface="Times New Roman"/>
                <a:cs typeface="Times New Roman"/>
              </a:rPr>
              <a:t>  </a:t>
            </a:r>
            <a:r>
              <a:rPr lang="en-GB" i="1">
                <a:latin typeface="Times New Roman"/>
                <a:cs typeface="Times New Roman"/>
              </a:rPr>
              <a:t>x</a:t>
            </a:r>
            <a:r>
              <a:rPr lang="en-GB" baseline="-25000">
                <a:latin typeface="Times New Roman"/>
                <a:cs typeface="Times New Roman"/>
              </a:rPr>
              <a:t>1</a:t>
            </a:r>
            <a:r>
              <a:rPr lang="en-GB">
                <a:latin typeface="Times New Roman"/>
                <a:cs typeface="Times New Roman"/>
              </a:rPr>
              <a:t> refers to the number of tables</a:t>
            </a:r>
            <a:br>
              <a:rPr lang="en-GB">
                <a:latin typeface="Times New Roman"/>
                <a:cs typeface="Times New Roman"/>
              </a:rPr>
            </a:br>
            <a:r>
              <a:rPr lang="en-GB">
                <a:latin typeface="Times New Roman"/>
                <a:cs typeface="Times New Roman"/>
              </a:rPr>
              <a:t>and </a:t>
            </a:r>
            <a:br>
              <a:rPr lang="en-GB">
                <a:latin typeface="Times New Roman"/>
                <a:cs typeface="Times New Roman"/>
              </a:rPr>
            </a:br>
            <a:r>
              <a:rPr lang="en-GB">
                <a:latin typeface="Times New Roman"/>
                <a:cs typeface="Times New Roman"/>
              </a:rPr>
              <a:t>  </a:t>
            </a:r>
            <a:r>
              <a:rPr lang="en-GB" i="1">
                <a:latin typeface="Times New Roman"/>
                <a:cs typeface="Times New Roman"/>
              </a:rPr>
              <a:t>x</a:t>
            </a:r>
            <a:r>
              <a:rPr lang="en-GB" baseline="-25000">
                <a:latin typeface="Times New Roman"/>
                <a:cs typeface="Times New Roman"/>
              </a:rPr>
              <a:t>2</a:t>
            </a:r>
            <a:r>
              <a:rPr lang="en-GB">
                <a:latin typeface="Times New Roman"/>
                <a:cs typeface="Times New Roman"/>
              </a:rPr>
              <a:t> refers to the number of bookcases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4122455" y="2902552"/>
            <a:ext cx="857180" cy="1185553"/>
            <a:chOff x="5105400" y="4267200"/>
            <a:chExt cx="1392382" cy="1925782"/>
          </a:xfrm>
        </p:grpSpPr>
        <p:pic>
          <p:nvPicPr>
            <p:cNvPr id="18" name="Picture 1" descr="C:\Users\tomasmaul\AppData\Local\Microsoft\Windows\Temporary Internet Files\Content.IE5\W5CY1WFN\MC900434667[1].wmf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3568" y="4350326"/>
              <a:ext cx="982595" cy="85032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C:\Users\tomasmaul\AppData\Local\Microsoft\Windows\Temporary Internet Files\Content.IE5\E6GN12MZ\MC900055181[1].wmf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3183" y="5189354"/>
              <a:ext cx="1089914" cy="92734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ounded Rectangle 19"/>
            <p:cNvSpPr/>
            <p:nvPr/>
          </p:nvSpPr>
          <p:spPr>
            <a:xfrm>
              <a:off x="5105400" y="4267200"/>
              <a:ext cx="1392382" cy="19257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pic>
          <p:nvPicPr>
            <p:cNvPr id="21" name="Picture 3" descr="C:\Users\tomasmaul\AppData\Local\Microsoft\Windows\Temporary Internet Files\Content.IE5\E6GN12MZ\MC900383810[1].wmf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1386" y="4486035"/>
              <a:ext cx="221162" cy="35543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/>
          <p:cNvSpPr txBox="1"/>
          <p:nvPr/>
        </p:nvSpPr>
        <p:spPr>
          <a:xfrm>
            <a:off x="4055339" y="2597753"/>
            <a:ext cx="1056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 minutes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33F1A9-6A52-9C4D-AB23-55B3DDA8D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26</a:t>
            </a:fld>
            <a:endParaRPr lang="en-GB" altLang="zh-CN" dirty="0"/>
          </a:p>
        </p:txBody>
      </p:sp>
    </p:spTree>
    <p:extLst>
      <p:ext uri="{BB962C8B-B14F-4D97-AF65-F5344CB8AC3E}">
        <p14:creationId xmlns:p14="http://schemas.microsoft.com/office/powerpoint/2010/main" val="1567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"/>
    </mc:Choice>
    <mc:Fallback xmlns="">
      <p:transition spd="slow" advTm="203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Production Schedule - 3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41011" y="1296068"/>
            <a:ext cx="1654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Maximise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483947"/>
              </p:ext>
            </p:extLst>
          </p:nvPr>
        </p:nvGraphicFramePr>
        <p:xfrm>
          <a:off x="3067050" y="1268413"/>
          <a:ext cx="1955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23600" imgH="215640" progId="Equation.3">
                  <p:embed/>
                </p:oleObj>
              </mc:Choice>
              <mc:Fallback>
                <p:oleObj name="Equation" r:id="rId2" imgW="723600" imgH="21564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7050" y="1268413"/>
                        <a:ext cx="19558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52518" y="2498178"/>
            <a:ext cx="17236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Subject to</a:t>
            </a:r>
          </a:p>
        </p:txBody>
      </p:sp>
      <p:graphicFrame>
        <p:nvGraphicFramePr>
          <p:cNvPr id="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4283480"/>
              </p:ext>
            </p:extLst>
          </p:nvPr>
        </p:nvGraphicFramePr>
        <p:xfrm>
          <a:off x="2410132" y="2466174"/>
          <a:ext cx="3019425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17440" imgH="215640" progId="Equation.3">
                  <p:embed/>
                </p:oleObj>
              </mc:Choice>
              <mc:Fallback>
                <p:oleObj name="Equation" r:id="rId4" imgW="1117440" imgH="215640" progId="Equation.3">
                  <p:embed/>
                  <p:pic>
                    <p:nvPicPr>
                      <p:cNvPr id="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0132" y="2466174"/>
                        <a:ext cx="3019425" cy="582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878371"/>
              </p:ext>
            </p:extLst>
          </p:nvPr>
        </p:nvGraphicFramePr>
        <p:xfrm>
          <a:off x="2861778" y="3655018"/>
          <a:ext cx="2573337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52200" imgH="215640" progId="Equation.3">
                  <p:embed/>
                </p:oleObj>
              </mc:Choice>
              <mc:Fallback>
                <p:oleObj name="Equation" r:id="rId6" imgW="952200" imgH="215640" progId="Equation.3">
                  <p:embed/>
                  <p:pic>
                    <p:nvPicPr>
                      <p:cNvPr id="1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1778" y="3655018"/>
                        <a:ext cx="2573337" cy="582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3615250"/>
              </p:ext>
            </p:extLst>
          </p:nvPr>
        </p:nvGraphicFramePr>
        <p:xfrm>
          <a:off x="4052208" y="4639037"/>
          <a:ext cx="1063625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93480" imgH="215640" progId="Equation.3">
                  <p:embed/>
                </p:oleObj>
              </mc:Choice>
              <mc:Fallback>
                <p:oleObj name="Equation" r:id="rId8" imgW="393480" imgH="215640" progId="Equation.3">
                  <p:embed/>
                  <p:pic>
                    <p:nvPicPr>
                      <p:cNvPr id="1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2208" y="4639037"/>
                        <a:ext cx="1063625" cy="582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4781600"/>
              </p:ext>
            </p:extLst>
          </p:nvPr>
        </p:nvGraphicFramePr>
        <p:xfrm>
          <a:off x="4014337" y="5229745"/>
          <a:ext cx="1096962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06080" imgH="215640" progId="Equation.3">
                  <p:embed/>
                </p:oleObj>
              </mc:Choice>
              <mc:Fallback>
                <p:oleObj name="Equation" r:id="rId10" imgW="406080" imgH="215640" progId="Equation.3">
                  <p:embed/>
                  <p:pic>
                    <p:nvPicPr>
                      <p:cNvPr id="1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4337" y="5229745"/>
                        <a:ext cx="1096962" cy="582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 descr="MC900318518.WMF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29833" y="2356983"/>
            <a:ext cx="1479715" cy="799061"/>
          </a:xfrm>
          <a:prstGeom prst="rect">
            <a:avLst/>
          </a:prstGeom>
        </p:spPr>
      </p:pic>
      <p:pic>
        <p:nvPicPr>
          <p:cNvPr id="14" name="Picture 13" descr="MC900233342.WMF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8209" y="4825622"/>
            <a:ext cx="847794" cy="859116"/>
          </a:xfrm>
          <a:prstGeom prst="rect">
            <a:avLst/>
          </a:prstGeom>
        </p:spPr>
      </p:pic>
      <p:pic>
        <p:nvPicPr>
          <p:cNvPr id="15" name="Picture 14" descr="MC900433949.PNG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4902" y="3408521"/>
            <a:ext cx="1071015" cy="107101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5547032" y="2755223"/>
            <a:ext cx="1202111" cy="23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544457" y="3943989"/>
            <a:ext cx="1219200" cy="158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211097" y="4984106"/>
            <a:ext cx="1892709" cy="1599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210629" y="5549461"/>
            <a:ext cx="1893177" cy="164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MC900431631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58185" y="764704"/>
            <a:ext cx="1430331" cy="1430331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V="1">
            <a:off x="5218823" y="1559198"/>
            <a:ext cx="1540855" cy="327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33829" y="4659637"/>
            <a:ext cx="3648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Times New Roman"/>
                <a:cs typeface="Times New Roman"/>
              </a:rPr>
              <a:t>where </a:t>
            </a:r>
            <a:br>
              <a:rPr lang="en-GB">
                <a:latin typeface="Times New Roman"/>
                <a:cs typeface="Times New Roman"/>
              </a:rPr>
            </a:br>
            <a:r>
              <a:rPr lang="en-GB">
                <a:latin typeface="Times New Roman"/>
                <a:cs typeface="Times New Roman"/>
              </a:rPr>
              <a:t>  </a:t>
            </a:r>
            <a:r>
              <a:rPr lang="en-GB" i="1">
                <a:latin typeface="Times New Roman"/>
                <a:cs typeface="Times New Roman"/>
              </a:rPr>
              <a:t>x</a:t>
            </a:r>
            <a:r>
              <a:rPr lang="en-GB" baseline="-25000">
                <a:latin typeface="Times New Roman"/>
                <a:cs typeface="Times New Roman"/>
              </a:rPr>
              <a:t>1</a:t>
            </a:r>
            <a:r>
              <a:rPr lang="en-GB">
                <a:latin typeface="Times New Roman"/>
                <a:cs typeface="Times New Roman"/>
              </a:rPr>
              <a:t> refers to the number of tables</a:t>
            </a:r>
            <a:br>
              <a:rPr lang="en-GB">
                <a:latin typeface="Times New Roman"/>
                <a:cs typeface="Times New Roman"/>
              </a:rPr>
            </a:br>
            <a:r>
              <a:rPr lang="en-GB">
                <a:latin typeface="Times New Roman"/>
                <a:cs typeface="Times New Roman"/>
              </a:rPr>
              <a:t>and </a:t>
            </a:r>
            <a:br>
              <a:rPr lang="en-GB">
                <a:latin typeface="Times New Roman"/>
                <a:cs typeface="Times New Roman"/>
              </a:rPr>
            </a:br>
            <a:r>
              <a:rPr lang="en-GB">
                <a:latin typeface="Times New Roman"/>
                <a:cs typeface="Times New Roman"/>
              </a:rPr>
              <a:t>  </a:t>
            </a:r>
            <a:r>
              <a:rPr lang="en-GB" i="1">
                <a:latin typeface="Times New Roman"/>
                <a:cs typeface="Times New Roman"/>
              </a:rPr>
              <a:t>x</a:t>
            </a:r>
            <a:r>
              <a:rPr lang="en-GB" baseline="-25000">
                <a:latin typeface="Times New Roman"/>
                <a:cs typeface="Times New Roman"/>
              </a:rPr>
              <a:t>2</a:t>
            </a:r>
            <a:r>
              <a:rPr lang="en-GB">
                <a:latin typeface="Times New Roman"/>
                <a:cs typeface="Times New Roman"/>
              </a:rPr>
              <a:t> refers to the number of bookcases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862245-6275-8849-9EA8-F8F495E84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27</a:t>
            </a:fld>
            <a:endParaRPr lang="en-GB" altLang="zh-CN" dirty="0"/>
          </a:p>
        </p:txBody>
      </p:sp>
    </p:spTree>
    <p:extLst>
      <p:ext uri="{BB962C8B-B14F-4D97-AF65-F5344CB8AC3E}">
        <p14:creationId xmlns:p14="http://schemas.microsoft.com/office/powerpoint/2010/main" val="211440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"/>
    </mc:Choice>
    <mc:Fallback xmlns="">
      <p:transition spd="slow" advTm="199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6096E-E342-3EE7-FF1A-85F6C50AE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EA067C-5AF4-D208-E074-B1841CA74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Production Schedule - 3</a:t>
            </a:r>
            <a:endParaRPr lang="en-US" dirty="0"/>
          </a:p>
        </p:txBody>
      </p:sp>
      <p:pic>
        <p:nvPicPr>
          <p:cNvPr id="23" name="Picture 22" descr="A graph of a function&#10;&#10;AI-generated content may be incorrect.">
            <a:extLst>
              <a:ext uri="{FF2B5EF4-FFF2-40B4-BE49-F238E27FC236}">
                <a16:creationId xmlns:a16="http://schemas.microsoft.com/office/drawing/2014/main" id="{BD19CFCD-A8C1-9D17-BB59-B8541937F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196752"/>
            <a:ext cx="5112568" cy="514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840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"/>
    </mc:Choice>
    <mc:Fallback xmlns="">
      <p:transition spd="slow" advTm="199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D67BE-89CC-E471-7D28-EB5509EB0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136668-26C6-0970-1CBF-6A4DD63F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Production Schedule - 3</a:t>
            </a:r>
            <a:endParaRPr lang="en-US" dirty="0"/>
          </a:p>
        </p:txBody>
      </p:sp>
      <p:pic>
        <p:nvPicPr>
          <p:cNvPr id="23" name="Picture 22" descr="A graph of a function&#10;&#10;AI-generated content may be incorrect.">
            <a:extLst>
              <a:ext uri="{FF2B5EF4-FFF2-40B4-BE49-F238E27FC236}">
                <a16:creationId xmlns:a16="http://schemas.microsoft.com/office/drawing/2014/main" id="{5BF6B6E4-4EEA-B324-F09B-EA67508E6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196752"/>
            <a:ext cx="5112568" cy="514184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0A507AD-A720-30B6-D62A-9105D277E505}"/>
              </a:ext>
            </a:extLst>
          </p:cNvPr>
          <p:cNvSpPr/>
          <p:nvPr/>
        </p:nvSpPr>
        <p:spPr>
          <a:xfrm>
            <a:off x="4067944" y="3655098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0D8CDB-8C82-3F00-FCC6-56ECF861AE8F}"/>
                  </a:ext>
                </a:extLst>
              </p:cNvPr>
              <p:cNvSpPr txBox="1"/>
              <p:nvPr/>
            </p:nvSpPr>
            <p:spPr>
              <a:xfrm>
                <a:off x="4391980" y="2936677"/>
                <a:ext cx="130471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0D8CDB-8C82-3F00-FCC6-56ECF861A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980" y="2936677"/>
                <a:ext cx="1304716" cy="830997"/>
              </a:xfrm>
              <a:prstGeom prst="rect">
                <a:avLst/>
              </a:prstGeom>
              <a:blipFill>
                <a:blip r:embed="rId3"/>
                <a:stretch>
                  <a:fillRect b="-7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207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"/>
    </mc:Choice>
    <mc:Fallback xmlns="">
      <p:transition spd="slow" advTm="19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1ACE3A-5A96-2840-A336-B77EB78F3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9DAB6E-15B0-4641-B8DA-28C0A3B09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Intelligence?</a:t>
            </a:r>
          </a:p>
        </p:txBody>
      </p:sp>
      <p:pic>
        <p:nvPicPr>
          <p:cNvPr id="16" name="Picture 15">
            <a:hlinkClick r:id="rId2" tooltip="Boston Dynamics - Handle"/>
            <a:extLst>
              <a:ext uri="{FF2B5EF4-FFF2-40B4-BE49-F238E27FC236}">
                <a16:creationId xmlns:a16="http://schemas.microsoft.com/office/drawing/2014/main" id="{950A0B7C-A1E7-314C-86DD-5001BBB519B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2384" y="2260176"/>
            <a:ext cx="4076584" cy="23275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041E9E-0D69-2841-92B2-E46099B02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4146400"/>
            <a:ext cx="3009900" cy="20066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45E3C60-1CDC-AD45-8577-6B93EC6A6394}"/>
              </a:ext>
            </a:extLst>
          </p:cNvPr>
          <p:cNvPicPr>
            <a:picLocks noGrp="1" noChangeAspect="1"/>
          </p:cNvPicPr>
          <p:nvPr>
            <p:ph sz="quarter" idx="2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720" y="4057397"/>
            <a:ext cx="2451854" cy="208823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 descr="ant.jpg">
            <a:extLst>
              <a:ext uri="{FF2B5EF4-FFF2-40B4-BE49-F238E27FC236}">
                <a16:creationId xmlns:a16="http://schemas.microsoft.com/office/drawing/2014/main" id="{B6410670-FF95-BD47-A47F-B6D25E557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15" y="1021012"/>
            <a:ext cx="2467153" cy="15860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EF7CA8-A419-4143-855D-4E4F6140BFC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0532" y="1124744"/>
            <a:ext cx="2579480" cy="171614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1B1448-6470-3B4D-9575-0B10A38A2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3</a:t>
            </a:fld>
            <a:endParaRPr lang="en-GB" altLang="zh-CN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7529ED-47FF-0275-8469-835A3670A88E}"/>
              </a:ext>
            </a:extLst>
          </p:cNvPr>
          <p:cNvGrpSpPr/>
          <p:nvPr/>
        </p:nvGrpSpPr>
        <p:grpSpPr>
          <a:xfrm>
            <a:off x="3778588" y="4630438"/>
            <a:ext cx="1513492" cy="1735192"/>
            <a:chOff x="8170721" y="1819276"/>
            <a:chExt cx="2630629" cy="4016117"/>
          </a:xfrm>
        </p:grpSpPr>
        <p:pic>
          <p:nvPicPr>
            <p:cNvPr id="9" name="Picture 18" descr="搞技术的OpenAI现在要做投资了，成立1亿美元创业基金，网友：融资花不完了？ | 量子位">
              <a:extLst>
                <a:ext uri="{FF2B5EF4-FFF2-40B4-BE49-F238E27FC236}">
                  <a16:creationId xmlns:a16="http://schemas.microsoft.com/office/drawing/2014/main" id="{44330821-7146-D0D1-FD51-CEAF645D1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0721" y="1819276"/>
              <a:ext cx="2630629" cy="147926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6" descr="What Is OpenAI’s ChatGPT, And How Can You Use It? - WeeTech Solution ...">
              <a:extLst>
                <a:ext uri="{FF2B5EF4-FFF2-40B4-BE49-F238E27FC236}">
                  <a16:creationId xmlns:a16="http://schemas.microsoft.com/office/drawing/2014/main" id="{B71BAA00-8C8F-8A5E-B27C-E406920ECE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172451" y="3105150"/>
              <a:ext cx="2628899" cy="273024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8075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"/>
    </mc:Choice>
    <mc:Fallback xmlns="">
      <p:transition spd="slow" advTm="135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95536" y="908720"/>
            <a:ext cx="8229600" cy="4968552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en-GB" sz="1800" dirty="0"/>
              <a:t>Various numerical methods exist to find (approximate) optimal solutions to non-linear optimisation problems</a:t>
            </a:r>
          </a:p>
          <a:p>
            <a:pPr lvl="1">
              <a:spcBef>
                <a:spcPts val="300"/>
              </a:spcBef>
            </a:pPr>
            <a:r>
              <a:rPr lang="en-GB" sz="1800" dirty="0"/>
              <a:t>gradient descent (hill climbing)</a:t>
            </a:r>
          </a:p>
          <a:p>
            <a:pPr lvl="1">
              <a:spcBef>
                <a:spcPts val="300"/>
              </a:spcBef>
            </a:pPr>
            <a:r>
              <a:rPr lang="en-GB" sz="1800" dirty="0"/>
              <a:t>Newton-</a:t>
            </a:r>
            <a:r>
              <a:rPr lang="en-GB" sz="1800" dirty="0" err="1"/>
              <a:t>Raphson</a:t>
            </a:r>
            <a:endParaRPr lang="en-GB" sz="1800" dirty="0"/>
          </a:p>
          <a:p>
            <a:pPr>
              <a:spcBef>
                <a:spcPts val="300"/>
              </a:spcBef>
            </a:pPr>
            <a:r>
              <a:rPr lang="en-GB" sz="1800" dirty="0"/>
              <a:t>A </a:t>
            </a:r>
            <a:r>
              <a:rPr lang="en-GB" sz="1800" dirty="0" err="1">
                <a:solidFill>
                  <a:srgbClr val="04617B"/>
                </a:solidFill>
              </a:rPr>
              <a:t>unimodal</a:t>
            </a:r>
            <a:r>
              <a:rPr lang="en-GB" sz="1800" dirty="0"/>
              <a:t> function on an interval has exactly one point where a maximum or minimum occurs</a:t>
            </a:r>
          </a:p>
          <a:p>
            <a:pPr lvl="1">
              <a:spcBef>
                <a:spcPts val="300"/>
              </a:spcBef>
            </a:pPr>
            <a:r>
              <a:rPr lang="en-GB" sz="1800" dirty="0"/>
              <a:t>if the function is </a:t>
            </a:r>
            <a:r>
              <a:rPr lang="en-GB" sz="1800" dirty="0">
                <a:solidFill>
                  <a:srgbClr val="04617B"/>
                </a:solidFill>
              </a:rPr>
              <a:t>multi-modal</a:t>
            </a:r>
            <a:r>
              <a:rPr lang="en-GB" sz="1800" dirty="0"/>
              <a:t>, it can be divided into several separate </a:t>
            </a:r>
            <a:r>
              <a:rPr lang="en-GB" sz="1800" dirty="0" err="1"/>
              <a:t>unimodal</a:t>
            </a:r>
            <a:r>
              <a:rPr lang="en-GB" sz="1800" dirty="0"/>
              <a:t> functions to use these methods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Numeric Optimisation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1907704" y="3645024"/>
            <a:ext cx="5052656" cy="2013073"/>
            <a:chOff x="1766420" y="4735284"/>
            <a:chExt cx="5052656" cy="2013073"/>
          </a:xfrm>
        </p:grpSpPr>
        <p:grpSp>
          <p:nvGrpSpPr>
            <p:cNvPr id="43" name="Group 42"/>
            <p:cNvGrpSpPr/>
            <p:nvPr/>
          </p:nvGrpSpPr>
          <p:grpSpPr>
            <a:xfrm>
              <a:off x="1766420" y="4735284"/>
              <a:ext cx="2242457" cy="1998559"/>
              <a:chOff x="1766420" y="4735284"/>
              <a:chExt cx="2242457" cy="1998559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766420" y="4735284"/>
                <a:ext cx="2242457" cy="1998559"/>
                <a:chOff x="529765" y="4633686"/>
                <a:chExt cx="2242457" cy="1998559"/>
              </a:xfrm>
            </p:grpSpPr>
            <p:sp>
              <p:nvSpPr>
                <p:cNvPr id="8" name="TextBox 7"/>
                <p:cNvSpPr txBox="1"/>
                <p:nvPr/>
              </p:nvSpPr>
              <p:spPr>
                <a:xfrm>
                  <a:off x="1320794" y="6262913"/>
                  <a:ext cx="2952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</a:t>
                  </a: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2010223" y="6262913"/>
                  <a:ext cx="3129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b</a:t>
                  </a:r>
                </a:p>
              </p:txBody>
            </p:sp>
            <p:grpSp>
              <p:nvGrpSpPr>
                <p:cNvPr id="10" name="Group 9"/>
                <p:cNvGrpSpPr/>
                <p:nvPr/>
              </p:nvGrpSpPr>
              <p:grpSpPr>
                <a:xfrm>
                  <a:off x="529765" y="4633686"/>
                  <a:ext cx="2242457" cy="1741719"/>
                  <a:chOff x="181429" y="4564742"/>
                  <a:chExt cx="2242457" cy="1741719"/>
                </a:xfrm>
              </p:grpSpPr>
              <p:cxnSp>
                <p:nvCxnSpPr>
                  <p:cNvPr id="11" name="Straight Arrow Connector 10"/>
                  <p:cNvCxnSpPr/>
                  <p:nvPr/>
                </p:nvCxnSpPr>
                <p:spPr>
                  <a:xfrm rot="16200000" flipV="1">
                    <a:off x="-88276" y="5457767"/>
                    <a:ext cx="1597366" cy="1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Arrow Connector 11"/>
                  <p:cNvCxnSpPr/>
                  <p:nvPr/>
                </p:nvCxnSpPr>
                <p:spPr>
                  <a:xfrm>
                    <a:off x="711199" y="6241141"/>
                    <a:ext cx="1712687" cy="1588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" name="Oval 12"/>
                  <p:cNvSpPr/>
                  <p:nvPr/>
                </p:nvSpPr>
                <p:spPr>
                  <a:xfrm>
                    <a:off x="1103087" y="6197601"/>
                    <a:ext cx="101600" cy="1016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" name="Oval 13"/>
                  <p:cNvSpPr/>
                  <p:nvPr/>
                </p:nvSpPr>
                <p:spPr>
                  <a:xfrm>
                    <a:off x="1836047" y="6204861"/>
                    <a:ext cx="101600" cy="1016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" name="Freeform 14"/>
                  <p:cNvSpPr/>
                  <p:nvPr/>
                </p:nvSpPr>
                <p:spPr>
                  <a:xfrm>
                    <a:off x="1146629" y="5542039"/>
                    <a:ext cx="725714" cy="713619"/>
                  </a:xfrm>
                  <a:custGeom>
                    <a:avLst/>
                    <a:gdLst>
                      <a:gd name="connsiteX0" fmla="*/ 0 w 725714"/>
                      <a:gd name="connsiteY0" fmla="*/ 699105 h 713619"/>
                      <a:gd name="connsiteX1" fmla="*/ 304800 w 725714"/>
                      <a:gd name="connsiteY1" fmla="*/ 2419 h 713619"/>
                      <a:gd name="connsiteX2" fmla="*/ 725714 w 725714"/>
                      <a:gd name="connsiteY2" fmla="*/ 713619 h 713619"/>
                      <a:gd name="connsiteX0" fmla="*/ 0 w 725714"/>
                      <a:gd name="connsiteY0" fmla="*/ 699105 h 713619"/>
                      <a:gd name="connsiteX1" fmla="*/ 377372 w 725714"/>
                      <a:gd name="connsiteY1" fmla="*/ 2419 h 713619"/>
                      <a:gd name="connsiteX2" fmla="*/ 725714 w 725714"/>
                      <a:gd name="connsiteY2" fmla="*/ 713619 h 7136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25714" h="713619">
                        <a:moveTo>
                          <a:pt x="0" y="699105"/>
                        </a:moveTo>
                        <a:cubicBezTo>
                          <a:pt x="91924" y="349552"/>
                          <a:pt x="256420" y="0"/>
                          <a:pt x="377372" y="2419"/>
                        </a:cubicBezTo>
                        <a:cubicBezTo>
                          <a:pt x="498324" y="4838"/>
                          <a:pt x="575733" y="359228"/>
                          <a:pt x="725714" y="713619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181429" y="4564742"/>
                    <a:ext cx="53732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f(x)</a:t>
                    </a:r>
                  </a:p>
                </p:txBody>
              </p:sp>
            </p:grpSp>
          </p:grpSp>
          <p:sp>
            <p:nvSpPr>
              <p:cNvPr id="39" name="TextBox 38"/>
              <p:cNvSpPr txBox="1"/>
              <p:nvPr/>
            </p:nvSpPr>
            <p:spPr>
              <a:xfrm>
                <a:off x="2551730" y="4909112"/>
                <a:ext cx="12220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err="1">
                    <a:solidFill>
                      <a:srgbClr val="04617B"/>
                    </a:solidFill>
                  </a:rPr>
                  <a:t>Unimodal</a:t>
                </a:r>
                <a:endParaRPr lang="en-US" b="1" dirty="0">
                  <a:solidFill>
                    <a:srgbClr val="04617B"/>
                  </a:solidFill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4576619" y="4735284"/>
              <a:ext cx="2242457" cy="2013073"/>
              <a:chOff x="4576619" y="4735284"/>
              <a:chExt cx="2242457" cy="2013073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 rot="16200000" flipV="1">
                <a:off x="4306914" y="5628309"/>
                <a:ext cx="1597366" cy="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>
                <a:off x="5106389" y="6411683"/>
                <a:ext cx="1712687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Oval 18"/>
              <p:cNvSpPr/>
              <p:nvPr/>
            </p:nvSpPr>
            <p:spPr>
              <a:xfrm>
                <a:off x="5498277" y="6368143"/>
                <a:ext cx="101600" cy="101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6507003" y="6375403"/>
                <a:ext cx="101600" cy="101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4576619" y="4735284"/>
                <a:ext cx="5373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f(x)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5353135" y="6364511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347358" y="6379025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6194955" y="6368149"/>
                <a:ext cx="101600" cy="101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 37"/>
              <p:cNvSpPr/>
              <p:nvPr/>
            </p:nvSpPr>
            <p:spPr>
              <a:xfrm>
                <a:off x="5527312" y="5379960"/>
                <a:ext cx="1001486" cy="703943"/>
              </a:xfrm>
              <a:custGeom>
                <a:avLst/>
                <a:gdLst>
                  <a:gd name="connsiteX0" fmla="*/ 0 w 1001486"/>
                  <a:gd name="connsiteY0" fmla="*/ 701524 h 703943"/>
                  <a:gd name="connsiteX1" fmla="*/ 232229 w 1001486"/>
                  <a:gd name="connsiteY1" fmla="*/ 4838 h 703943"/>
                  <a:gd name="connsiteX2" fmla="*/ 624114 w 1001486"/>
                  <a:gd name="connsiteY2" fmla="*/ 672495 h 703943"/>
                  <a:gd name="connsiteX3" fmla="*/ 1001486 w 1001486"/>
                  <a:gd name="connsiteY3" fmla="*/ 193524 h 703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486" h="703943">
                    <a:moveTo>
                      <a:pt x="0" y="701524"/>
                    </a:moveTo>
                    <a:cubicBezTo>
                      <a:pt x="64105" y="355600"/>
                      <a:pt x="128210" y="9676"/>
                      <a:pt x="232229" y="4838"/>
                    </a:cubicBezTo>
                    <a:cubicBezTo>
                      <a:pt x="336248" y="0"/>
                      <a:pt x="495905" y="641047"/>
                      <a:pt x="624114" y="672495"/>
                    </a:cubicBezTo>
                    <a:cubicBezTo>
                      <a:pt x="752323" y="703943"/>
                      <a:pt x="876904" y="448733"/>
                      <a:pt x="1001486" y="193524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5244283" y="4875685"/>
                <a:ext cx="14152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04617B"/>
                    </a:solidFill>
                  </a:rPr>
                  <a:t>Multimodal</a:t>
                </a:r>
              </a:p>
            </p:txBody>
          </p:sp>
        </p:grpSp>
      </p:grpSp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46599" y="1"/>
            <a:ext cx="999813" cy="8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58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"/>
    </mc:Choice>
    <mc:Fallback xmlns="">
      <p:transition spd="slow" advTm="192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468313" y="836712"/>
            <a:ext cx="8229600" cy="496855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Gradient Descent (Ascent)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Numeric Optimisation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362215"/>
            <a:ext cx="4322719" cy="42990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29987" y="2391560"/>
            <a:ext cx="5220000" cy="447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46599" y="1"/>
            <a:ext cx="999813" cy="8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9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"/>
    </mc:Choice>
    <mc:Fallback xmlns="">
      <p:transition spd="slow" advTm="238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unc1.gif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15" t="13180" r="61606" b="15035"/>
          <a:stretch/>
        </p:blipFill>
        <p:spPr>
          <a:xfrm>
            <a:off x="5364088" y="1556792"/>
            <a:ext cx="3469400" cy="358903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3" y="1196752"/>
            <a:ext cx="4967783" cy="4968552"/>
          </a:xfrm>
        </p:spPr>
        <p:txBody>
          <a:bodyPr/>
          <a:lstStyle/>
          <a:p>
            <a:r>
              <a:rPr lang="en-GB" sz="1800" dirty="0"/>
              <a:t>Many of these numerical methods apply to continuous functions with specific properties</a:t>
            </a:r>
          </a:p>
          <a:p>
            <a:pPr lvl="1"/>
            <a:r>
              <a:rPr lang="en-GB" sz="1800" dirty="0"/>
              <a:t>continuous</a:t>
            </a:r>
          </a:p>
          <a:p>
            <a:pPr lvl="1"/>
            <a:r>
              <a:rPr lang="en-GB" sz="1800" dirty="0"/>
              <a:t>differentiable</a:t>
            </a:r>
          </a:p>
          <a:p>
            <a:pPr lvl="1"/>
            <a:r>
              <a:rPr lang="en-GB" sz="1800" dirty="0" err="1"/>
              <a:t>unimodal</a:t>
            </a:r>
            <a:endParaRPr lang="en-GB" sz="1800" dirty="0"/>
          </a:p>
          <a:p>
            <a:r>
              <a:rPr lang="en-GB" sz="1800" dirty="0"/>
              <a:t>In many real-world instances</a:t>
            </a:r>
            <a:br>
              <a:rPr lang="en-GB" sz="1800" dirty="0"/>
            </a:br>
            <a:r>
              <a:rPr lang="en-GB" sz="1800" dirty="0"/>
              <a:t>we start with little / no knowledge</a:t>
            </a:r>
            <a:br>
              <a:rPr lang="en-GB" sz="1800" dirty="0"/>
            </a:br>
            <a:r>
              <a:rPr lang="en-GB" sz="1800" dirty="0"/>
              <a:t>of the explicit functional form</a:t>
            </a:r>
          </a:p>
          <a:p>
            <a:pPr lvl="1"/>
            <a:r>
              <a:rPr lang="en-GB" sz="1800" dirty="0"/>
              <a:t>even expert mathematicians</a:t>
            </a:r>
            <a:br>
              <a:rPr lang="en-GB" sz="1800" dirty="0"/>
            </a:br>
            <a:r>
              <a:rPr lang="en-GB" sz="1800" dirty="0"/>
              <a:t>cannot differentiate!</a:t>
            </a:r>
          </a:p>
          <a:p>
            <a:r>
              <a:rPr lang="en-GB" sz="1800" dirty="0"/>
              <a:t>Further class of problems that are discrete / combinatorial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Numeric Optimisation Limitations and Difficulties</a:t>
            </a:r>
          </a:p>
        </p:txBody>
      </p:sp>
    </p:spTree>
    <p:extLst>
      <p:ext uri="{BB962C8B-B14F-4D97-AF65-F5344CB8AC3E}">
        <p14:creationId xmlns:p14="http://schemas.microsoft.com/office/powerpoint/2010/main" val="101825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"/>
    </mc:Choice>
    <mc:Fallback xmlns="">
      <p:transition spd="slow" advTm="15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</a:t>
            </a:r>
            <a:r>
              <a:rPr lang="en-GB" dirty="0"/>
              <a:t>Travelling Salesman Problem (TSP)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1520" y="1052736"/>
            <a:ext cx="8712968" cy="1892833"/>
          </a:xfrm>
        </p:spPr>
        <p:txBody>
          <a:bodyPr/>
          <a:lstStyle/>
          <a:p>
            <a:r>
              <a:rPr lang="en-GB" sz="2000" dirty="0"/>
              <a:t>Consider a certain number of cities randomly spaced out</a:t>
            </a:r>
          </a:p>
          <a:p>
            <a:r>
              <a:rPr lang="en-GB" sz="2000" dirty="0"/>
              <a:t>Objective: to find the shortest closed path that goes through all the cities without repeating a visit to a city</a:t>
            </a:r>
          </a:p>
          <a:p>
            <a:pPr lvl="1"/>
            <a:r>
              <a:rPr lang="en-GB" sz="2000" dirty="0"/>
              <a:t>the solution is an ordering of cities</a:t>
            </a:r>
          </a:p>
          <a:p>
            <a:endParaRPr lang="en-GB" sz="2000" dirty="0"/>
          </a:p>
        </p:txBody>
      </p:sp>
      <p:grpSp>
        <p:nvGrpSpPr>
          <p:cNvPr id="7" name="Group 6"/>
          <p:cNvGrpSpPr/>
          <p:nvPr/>
        </p:nvGrpSpPr>
        <p:grpSpPr>
          <a:xfrm>
            <a:off x="254852" y="2852936"/>
            <a:ext cx="8634296" cy="3241711"/>
            <a:chOff x="856341" y="3882221"/>
            <a:chExt cx="7661403" cy="2477272"/>
          </a:xfrm>
        </p:grpSpPr>
        <p:pic>
          <p:nvPicPr>
            <p:cNvPr id="8" name="Picture 7" descr="TSP-2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63885" y="3882221"/>
              <a:ext cx="3553859" cy="2468880"/>
            </a:xfrm>
            <a:prstGeom prst="rect">
              <a:avLst/>
            </a:prstGeom>
          </p:spPr>
        </p:pic>
        <p:pic>
          <p:nvPicPr>
            <p:cNvPr id="9" name="Picture 8" descr="TSP-1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56341" y="3890613"/>
              <a:ext cx="3526973" cy="2468880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FA2C5D-F737-1D47-B9A9-683A58B15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33</a:t>
            </a:fld>
            <a:endParaRPr lang="en-GB" altLang="zh-CN" dirty="0"/>
          </a:p>
        </p:txBody>
      </p:sp>
    </p:spTree>
    <p:extLst>
      <p:ext uri="{BB962C8B-B14F-4D97-AF65-F5344CB8AC3E}">
        <p14:creationId xmlns:p14="http://schemas.microsoft.com/office/powerpoint/2010/main" val="242192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"/>
    </mc:Choice>
    <mc:Fallback xmlns="">
      <p:transition spd="slow" advTm="21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1A037C-B2D6-7D4B-929E-7D6C19BC4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AE2AIM: Artificial Intelligence Methods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A7833-C44E-A34B-B11F-E97378D66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507006-5036-4709-A126-C25838AAAB0D}" type="slidenum">
              <a:rPr lang="en-US" altLang="zh-CN" smtClean="0"/>
              <a:pPr>
                <a:defRPr/>
              </a:pPr>
              <a:t>34</a:t>
            </a:fld>
            <a:endParaRPr lang="en-US" altLang="zh-C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F5DD7B0-45AA-2441-A10C-959A4D6F4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Combinatorial </a:t>
            </a:r>
            <a:r>
              <a:rPr lang="en-US" dirty="0" err="1"/>
              <a:t>Optimisation</a:t>
            </a:r>
            <a:r>
              <a:rPr lang="en-US" dirty="0"/>
              <a:t> Problems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Advanced </a:t>
            </a:r>
            <a:r>
              <a:rPr lang="en-US" altLang="zh-CN" dirty="0" err="1"/>
              <a:t>Optimisation</a:t>
            </a:r>
            <a:r>
              <a:rPr lang="en-US" altLang="zh-CN" dirty="0"/>
              <a:t> Methods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4723D3-50CC-C54E-9E54-28EA62209A02}"/>
              </a:ext>
            </a:extLst>
          </p:cNvPr>
          <p:cNvSpPr/>
          <p:nvPr/>
        </p:nvSpPr>
        <p:spPr>
          <a:xfrm>
            <a:off x="348669" y="1119855"/>
            <a:ext cx="8453050" cy="13071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anchor="t" anchorCtr="0"/>
          <a:lstStyle>
            <a:lvl1pPr defTabSz="4572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>
              <a:spcAft>
                <a:spcPts val="0"/>
              </a:spcAft>
              <a:defRPr/>
            </a:pPr>
            <a:endParaRPr lang="en-US" altLang="ja-JP" sz="2800" dirty="0">
              <a:solidFill>
                <a:srgbClr val="0432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spcAft>
                <a:spcPts val="1800"/>
              </a:spcAft>
              <a:buFont typeface="Wingdings" pitchFamily="2" charset="2"/>
              <a:buChar char="Ø"/>
              <a:defRPr/>
            </a:pPr>
            <a:endParaRPr lang="en-US" altLang="ja-JP" sz="1600" b="1" dirty="0">
              <a:latin typeface="Microsoft YaHei" panose="020B0503020204020204" pitchFamily="34" charset="-122"/>
              <a:ea typeface="Microsoft YaHei" panose="020B0503020204020204" pitchFamily="34" charset="-122"/>
              <a:cs typeface="Open Sans Extrabold" panose="020B0906030804020204" pitchFamily="34" charset="0"/>
            </a:endParaRPr>
          </a:p>
          <a:p>
            <a:pPr marL="342900" indent="-342900">
              <a:spcAft>
                <a:spcPts val="1800"/>
              </a:spcAft>
              <a:buFont typeface="Wingdings" pitchFamily="2" charset="2"/>
              <a:buChar char="Ø"/>
              <a:defRPr/>
            </a:pPr>
            <a:endParaRPr lang="en-US" altLang="ja-JP" sz="1600" b="1" dirty="0">
              <a:latin typeface="Microsoft YaHei" panose="020B0503020204020204" pitchFamily="34" charset="-122"/>
              <a:ea typeface="Microsoft YaHei" panose="020B0503020204020204" pitchFamily="34" charset="-122"/>
              <a:cs typeface="Open Sans Extrabold" panose="020B0906030804020204" pitchFamily="34" charset="0"/>
            </a:endParaRPr>
          </a:p>
          <a:p>
            <a:pPr>
              <a:spcAft>
                <a:spcPts val="600"/>
              </a:spcAft>
              <a:defRPr/>
            </a:pPr>
            <a:endParaRPr lang="en-US" altLang="ja-JP" sz="1600" b="1" dirty="0">
              <a:latin typeface="Microsoft YaHei" panose="020B0503020204020204" pitchFamily="34" charset="-122"/>
              <a:ea typeface="Microsoft YaHei" panose="020B0503020204020204" pitchFamily="34" charset="-122"/>
              <a:cs typeface="Open Sans Extrabold" panose="020B0906030804020204" pitchFamily="34" charset="0"/>
            </a:endParaRPr>
          </a:p>
          <a:p>
            <a:pPr marL="403225">
              <a:spcAft>
                <a:spcPts val="600"/>
              </a:spcAft>
              <a:defRPr/>
            </a:pPr>
            <a:r>
              <a:rPr lang="en-US" altLang="ja-JP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 Extrabold" panose="020B0906030804020204" pitchFamily="34" charset="0"/>
              </a:rPr>
              <a:t>	</a:t>
            </a:r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  <a:cs typeface="Open Sans Extrabold" panose="020B09060308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AFE3972-2113-3243-ACBA-B9BDFB1BF0BA}"/>
              </a:ext>
            </a:extLst>
          </p:cNvPr>
          <p:cNvGrpSpPr/>
          <p:nvPr/>
        </p:nvGrpSpPr>
        <p:grpSpPr>
          <a:xfrm>
            <a:off x="3575284" y="1207079"/>
            <a:ext cx="1785198" cy="1107718"/>
            <a:chOff x="3031510" y="2644071"/>
            <a:chExt cx="2812287" cy="1780584"/>
          </a:xfrm>
          <a:noFill/>
        </p:grpSpPr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1FB71C13-5AF0-2844-83E0-72D61AA77C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1527" y="3009900"/>
              <a:ext cx="2070648" cy="1414755"/>
            </a:xfrm>
            <a:prstGeom prst="rect">
              <a:avLst/>
            </a:prstGeom>
            <a:grpFill/>
            <a:ln w="88900" cap="sq">
              <a:noFill/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A078CAA-ECFD-764B-A263-AC42D066078A}"/>
                </a:ext>
              </a:extLst>
            </p:cNvPr>
            <p:cNvSpPr/>
            <p:nvPr/>
          </p:nvSpPr>
          <p:spPr bwMode="auto">
            <a:xfrm>
              <a:off x="3031510" y="2644071"/>
              <a:ext cx="2812287" cy="3658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GB" altLang="ja-JP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Timetabling</a:t>
              </a:r>
              <a:endParaRPr 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CB2C851-455A-364C-9AF0-67C34C5ECD28}"/>
              </a:ext>
            </a:extLst>
          </p:cNvPr>
          <p:cNvGrpSpPr/>
          <p:nvPr/>
        </p:nvGrpSpPr>
        <p:grpSpPr>
          <a:xfrm>
            <a:off x="6301946" y="1196165"/>
            <a:ext cx="1868641" cy="1125393"/>
            <a:chOff x="5626751" y="2355706"/>
            <a:chExt cx="3244357" cy="2198651"/>
          </a:xfrm>
          <a:noFill/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054CA23-C1F9-0A4D-80BC-F2C6CCD6F9BC}"/>
                </a:ext>
              </a:extLst>
            </p:cNvPr>
            <p:cNvSpPr/>
            <p:nvPr/>
          </p:nvSpPr>
          <p:spPr bwMode="auto">
            <a:xfrm>
              <a:off x="5626751" y="2355706"/>
              <a:ext cx="3244357" cy="5431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GB" altLang="ja-JP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Scheduling</a:t>
              </a:r>
              <a:endParaRPr 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58E1000-A728-DE41-9C08-AB0CDBAA6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65756" y="2917163"/>
              <a:ext cx="2495723" cy="1637194"/>
            </a:xfrm>
            <a:prstGeom prst="rect">
              <a:avLst/>
            </a:prstGeom>
            <a:grpFill/>
            <a:ln w="88900" cap="sq">
              <a:noFill/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C3343BD7-153C-BC45-A60D-7694914FCB5F}"/>
              </a:ext>
            </a:extLst>
          </p:cNvPr>
          <p:cNvSpPr/>
          <p:nvPr/>
        </p:nvSpPr>
        <p:spPr>
          <a:xfrm>
            <a:off x="348669" y="3655109"/>
            <a:ext cx="8453051" cy="23826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anchor="t" anchorCtr="0"/>
          <a:lstStyle>
            <a:lvl1pPr defTabSz="4572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>
              <a:spcAft>
                <a:spcPts val="0"/>
              </a:spcAft>
              <a:defRPr/>
            </a:pPr>
            <a:endParaRPr lang="en-US" altLang="ja-JP" sz="2000" b="1" dirty="0">
              <a:solidFill>
                <a:srgbClr val="0432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Open Sans Extrabold" panose="020B0906030804020204" pitchFamily="34" charset="0"/>
            </a:endParaRPr>
          </a:p>
          <a:p>
            <a:pPr>
              <a:spcAft>
                <a:spcPts val="0"/>
              </a:spcAft>
              <a:defRPr/>
            </a:pPr>
            <a:endParaRPr lang="en-US" altLang="ja-JP" sz="2000" b="1" dirty="0">
              <a:solidFill>
                <a:srgbClr val="0432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Open Sans Extrabold" panose="020B0906030804020204" pitchFamily="34" charset="0"/>
            </a:endParaRPr>
          </a:p>
          <a:p>
            <a:pPr>
              <a:spcAft>
                <a:spcPts val="0"/>
              </a:spcAft>
              <a:defRPr/>
            </a:pPr>
            <a:endParaRPr lang="en-US" altLang="ja-JP" sz="2000" b="1" dirty="0">
              <a:solidFill>
                <a:srgbClr val="0432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Open Sans Extrabold" panose="020B09060308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81DE0B0-9FF1-CA42-9E68-1A31C04B5D95}"/>
              </a:ext>
            </a:extLst>
          </p:cNvPr>
          <p:cNvGrpSpPr/>
          <p:nvPr/>
        </p:nvGrpSpPr>
        <p:grpSpPr>
          <a:xfrm>
            <a:off x="1223719" y="3633739"/>
            <a:ext cx="1685968" cy="2104406"/>
            <a:chOff x="1247659" y="3565390"/>
            <a:chExt cx="1686863" cy="243836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7C98D40-60D8-C74E-8C06-BD593F9DA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49783" y="3903822"/>
              <a:ext cx="1460211" cy="1158434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7828DB9-92B7-CB4C-BA63-E7F5187593A5}"/>
                </a:ext>
              </a:extLst>
            </p:cNvPr>
            <p:cNvSpPr txBox="1"/>
            <p:nvPr/>
          </p:nvSpPr>
          <p:spPr>
            <a:xfrm>
              <a:off x="1247659" y="5040883"/>
              <a:ext cx="1686863" cy="962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ja-JP" sz="16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Open Sans Extrabold" panose="020B0906030804020204" pitchFamily="34" charset="0"/>
                </a:rPr>
                <a:t>Neglect uncertainty of data source</a:t>
              </a:r>
              <a:endParaRPr lang="en-US" altLang="ja-JP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 Extrabold" panose="020B0906030804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42BB54-162E-EE4C-8280-A61C3A43F122}"/>
                </a:ext>
              </a:extLst>
            </p:cNvPr>
            <p:cNvSpPr txBox="1"/>
            <p:nvPr/>
          </p:nvSpPr>
          <p:spPr>
            <a:xfrm>
              <a:off x="1342704" y="3565390"/>
              <a:ext cx="1226593" cy="427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Data</a:t>
              </a:r>
              <a:endParaRPr lang="en-US" b="1" dirty="0" err="1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5A2F5BF-708F-5B40-AA8E-0D7624A295AE}"/>
              </a:ext>
            </a:extLst>
          </p:cNvPr>
          <p:cNvGrpSpPr/>
          <p:nvPr/>
        </p:nvGrpSpPr>
        <p:grpSpPr>
          <a:xfrm>
            <a:off x="6111694" y="3604895"/>
            <a:ext cx="2690025" cy="2192994"/>
            <a:chOff x="6106079" y="3481668"/>
            <a:chExt cx="2691454" cy="254101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F9B8648-F55F-F34F-890D-EC597C4AF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07862" y="3880976"/>
              <a:ext cx="1668577" cy="112173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40DB873-3343-7A4E-8D24-A03F0D9A1EEE}"/>
                </a:ext>
              </a:extLst>
            </p:cNvPr>
            <p:cNvSpPr/>
            <p:nvPr/>
          </p:nvSpPr>
          <p:spPr>
            <a:xfrm>
              <a:off x="6106079" y="4881499"/>
              <a:ext cx="2691454" cy="11411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57188" indent="-311150"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GB" altLang="ja-JP" sz="16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Open Sans Extrabold" panose="020B0906030804020204" pitchFamily="34" charset="0"/>
                </a:rPr>
                <a:t>Poor Interpretability</a:t>
              </a:r>
              <a:endPara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 Extrabold" panose="020B0906030804020204" pitchFamily="34" charset="0"/>
              </a:endParaRPr>
            </a:p>
            <a:p>
              <a:pPr marL="357188" indent="-311150"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GB" altLang="ja-JP" sz="16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Open Sans Extrabold" panose="020B0906030804020204" pitchFamily="34" charset="0"/>
                </a:rPr>
                <a:t>Poor reusability</a:t>
              </a:r>
              <a:endPara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 Extrabold" panose="020B0906030804020204" pitchFamily="34" charset="0"/>
              </a:endParaRPr>
            </a:p>
            <a:p>
              <a:pPr marL="357188" indent="-311150"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GB" altLang="zh-CN" sz="16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Open Sans Extrabold" panose="020B0906030804020204" pitchFamily="34" charset="0"/>
                </a:rPr>
                <a:t>Low data efficiency</a:t>
              </a:r>
              <a:endPara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7C74A8C-989A-1D48-B2E5-9C2F9CA0F651}"/>
                </a:ext>
              </a:extLst>
            </p:cNvPr>
            <p:cNvSpPr/>
            <p:nvPr/>
          </p:nvSpPr>
          <p:spPr>
            <a:xfrm>
              <a:off x="6553438" y="3481668"/>
              <a:ext cx="909730" cy="4279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1800"/>
                </a:spcAft>
                <a:defRPr/>
              </a:pPr>
              <a:r>
                <a:rPr lang="en-GB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DNN</a:t>
              </a:r>
              <a:endPara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D25D237-3C78-5B4F-9771-D1882FC12370}"/>
              </a:ext>
            </a:extLst>
          </p:cNvPr>
          <p:cNvGrpSpPr/>
          <p:nvPr/>
        </p:nvGrpSpPr>
        <p:grpSpPr>
          <a:xfrm>
            <a:off x="3228765" y="3633740"/>
            <a:ext cx="2695914" cy="2215572"/>
            <a:chOff x="3262496" y="3527776"/>
            <a:chExt cx="2697347" cy="2567170"/>
          </a:xfrm>
        </p:grpSpPr>
        <p:pic>
          <p:nvPicPr>
            <p:cNvPr id="25" name="Picture 11">
              <a:extLst>
                <a:ext uri="{FF2B5EF4-FFF2-40B4-BE49-F238E27FC236}">
                  <a16:creationId xmlns:a16="http://schemas.microsoft.com/office/drawing/2014/main" id="{6031EA62-5201-6443-8D89-6FE0E25281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9198" y="3830668"/>
              <a:ext cx="1668576" cy="1122546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9959BE3-9A64-AA4B-AFDF-BE4E938F50E8}"/>
                </a:ext>
              </a:extLst>
            </p:cNvPr>
            <p:cNvSpPr/>
            <p:nvPr/>
          </p:nvSpPr>
          <p:spPr>
            <a:xfrm>
              <a:off x="3442349" y="4953764"/>
              <a:ext cx="2517494" cy="11411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GB" altLang="ja-JP" sz="16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Open Sans Extrabold" panose="020B0906030804020204" pitchFamily="34" charset="0"/>
                </a:rPr>
                <a:t>Model not flexible</a:t>
              </a:r>
              <a:endParaRPr lang="en-US" altLang="ja-JP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 Extrabold" panose="020B0906030804020204" pitchFamily="34" charset="0"/>
              </a:endParaRPr>
            </a:p>
            <a:p>
              <a:pPr marL="285750" indent="-285750"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GB" altLang="zh-CN" sz="16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Open Sans Extrabold" panose="020B0906030804020204" pitchFamily="34" charset="0"/>
                </a:rPr>
                <a:t>computation time</a:t>
              </a:r>
            </a:p>
            <a:p>
              <a:pPr marL="285750" indent="-285750"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GB" altLang="zh-CN" sz="16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Open Sans Extrabold" panose="020B0906030804020204" pitchFamily="34" charset="0"/>
                </a:rPr>
                <a:t>Robustness</a:t>
              </a:r>
              <a:endPara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 Extrabold" panose="020B0906030804020204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F50E493-F418-9045-8FBA-F77F29EDDE14}"/>
                </a:ext>
              </a:extLst>
            </p:cNvPr>
            <p:cNvSpPr/>
            <p:nvPr/>
          </p:nvSpPr>
          <p:spPr>
            <a:xfrm>
              <a:off x="3262496" y="3527776"/>
              <a:ext cx="2344835" cy="4279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  <a:defRPr/>
              </a:pPr>
              <a:r>
                <a:rPr lang="en-GB" altLang="ja-JP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Open Sans Extrabold" panose="020B0906030804020204" pitchFamily="34" charset="0"/>
                </a:rPr>
                <a:t>OR, CI </a:t>
              </a:r>
              <a:endParaRPr lang="en-US" altLang="ja-JP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 Extrabold" panose="020B0906030804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BDD59C8-F574-9A4C-9287-511A1E28F2E9}"/>
                    </a:ext>
                  </a:extLst>
                </p:cNvPr>
                <p:cNvSpPr/>
                <p:nvPr/>
              </p:nvSpPr>
              <p:spPr>
                <a:xfrm>
                  <a:off x="4156993" y="3981626"/>
                  <a:ext cx="572985" cy="70788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Open Sans Extrabold" panose="020B0906030804020204" pitchFamily="34" charset="0"/>
                          </a:rPr>
                          <m:t>∑</m:t>
                        </m:r>
                      </m:oMath>
                    </m:oMathPara>
                  </a14:m>
                  <a:endParaRPr lang="en-US" sz="4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74C60F21-9C87-2242-8E39-58EE633086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6993" y="3981626"/>
                  <a:ext cx="572985" cy="707886"/>
                </a:xfrm>
                <a:prstGeom prst="rect">
                  <a:avLst/>
                </a:prstGeom>
                <a:blipFill>
                  <a:blip r:embed="rId8"/>
                  <a:stretch>
                    <a:fillRect l="-19565" r="-21739" b="-232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8BF7B2E-5098-224B-8778-6D9C80A0B010}"/>
              </a:ext>
            </a:extLst>
          </p:cNvPr>
          <p:cNvGrpSpPr/>
          <p:nvPr/>
        </p:nvGrpSpPr>
        <p:grpSpPr>
          <a:xfrm>
            <a:off x="348669" y="2490508"/>
            <a:ext cx="8453051" cy="1010809"/>
            <a:chOff x="374227" y="3055530"/>
            <a:chExt cx="8457540" cy="88986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833C021-75DF-4D4C-A6A8-E7C4A8FCD6B4}"/>
                </a:ext>
              </a:extLst>
            </p:cNvPr>
            <p:cNvSpPr/>
            <p:nvPr/>
          </p:nvSpPr>
          <p:spPr>
            <a:xfrm>
              <a:off x="374227" y="3055530"/>
              <a:ext cx="8457540" cy="8898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00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anchor="t" anchorCtr="0"/>
            <a:lstStyle>
              <a:lvl1pPr defTabSz="457200"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>
                <a:spcAft>
                  <a:spcPts val="0"/>
                </a:spcAft>
                <a:defRPr/>
              </a:pPr>
              <a:endParaRPr lang="en-US" altLang="zh-CN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>
                <a:spcAft>
                  <a:spcPts val="1800"/>
                </a:spcAft>
                <a:defRPr/>
              </a:pPr>
              <a:endParaRPr lang="en-US" altLang="ja-JP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 Extrabold" panose="020B0906030804020204" pitchFamily="34" charset="0"/>
              </a:endParaRPr>
            </a:p>
            <a:p>
              <a:pPr marL="342900" indent="-342900">
                <a:spcAft>
                  <a:spcPts val="1800"/>
                </a:spcAft>
                <a:buFont typeface="Wingdings" pitchFamily="2" charset="2"/>
                <a:buChar char="Ø"/>
                <a:defRPr/>
              </a:pPr>
              <a:endParaRPr lang="en-US" altLang="ja-JP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 Extrabold" panose="020B0906030804020204" pitchFamily="34" charset="0"/>
              </a:endParaRPr>
            </a:p>
            <a:p>
              <a:pPr>
                <a:spcAft>
                  <a:spcPts val="600"/>
                </a:spcAft>
                <a:defRPr/>
              </a:pPr>
              <a:endParaRPr lang="en-US" altLang="ja-JP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 Extrabold" panose="020B0906030804020204" pitchFamily="34" charset="0"/>
              </a:endParaRPr>
            </a:p>
            <a:p>
              <a:pPr marL="403225">
                <a:spcAft>
                  <a:spcPts val="600"/>
                </a:spcAft>
                <a:defRPr/>
              </a:pPr>
              <a:r>
                <a:rPr lang="en-US" altLang="ja-JP" sz="16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Open Sans Extrabold" panose="020B0906030804020204" pitchFamily="34" charset="0"/>
                </a:rPr>
                <a:t>	</a:t>
              </a:r>
              <a:endPara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 Extrabold" panose="020B0906030804020204" pitchFamily="34" charset="0"/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38C0CB5E-021B-AD45-9667-25D804D77B02}"/>
                </a:ext>
              </a:extLst>
            </p:cNvPr>
            <p:cNvSpPr/>
            <p:nvPr/>
          </p:nvSpPr>
          <p:spPr>
            <a:xfrm>
              <a:off x="1344322" y="3188042"/>
              <a:ext cx="1591818" cy="54151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altLang="zh-CN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Large scale</a:t>
              </a:r>
              <a:endParaRPr lang="en-US" altLang="zh-CN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NP-Hard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39BEA467-B585-4B45-8633-8A6B1404D08D}"/>
                </a:ext>
              </a:extLst>
            </p:cNvPr>
            <p:cNvSpPr/>
            <p:nvPr/>
          </p:nvSpPr>
          <p:spPr>
            <a:xfrm>
              <a:off x="3101105" y="3203754"/>
              <a:ext cx="1591818" cy="54151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altLang="zh-CN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Constraints</a:t>
              </a:r>
              <a:endParaRPr 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5322FD86-9D80-6F49-99DF-07F521EADC27}"/>
                </a:ext>
              </a:extLst>
            </p:cNvPr>
            <p:cNvSpPr/>
            <p:nvPr/>
          </p:nvSpPr>
          <p:spPr>
            <a:xfrm>
              <a:off x="4602997" y="3232172"/>
              <a:ext cx="1591818" cy="54151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altLang="zh-CN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MOO</a:t>
              </a:r>
              <a:endParaRPr lang="en-US" altLang="zh-CN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GB" altLang="zh-CN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Non-linear</a:t>
              </a:r>
              <a:endParaRPr 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B65F464A-47ED-9341-ADBD-C9CD859D8472}"/>
                </a:ext>
              </a:extLst>
            </p:cNvPr>
            <p:cNvSpPr/>
            <p:nvPr/>
          </p:nvSpPr>
          <p:spPr>
            <a:xfrm>
              <a:off x="6330666" y="3232172"/>
              <a:ext cx="1775477" cy="54151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altLang="zh-CN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Uncertainty</a:t>
              </a:r>
              <a:endParaRPr 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0AD2959-2D40-D749-8DD8-3929692BCE18}"/>
              </a:ext>
            </a:extLst>
          </p:cNvPr>
          <p:cNvGrpSpPr/>
          <p:nvPr/>
        </p:nvGrpSpPr>
        <p:grpSpPr>
          <a:xfrm>
            <a:off x="1399242" y="1196165"/>
            <a:ext cx="1512696" cy="1159586"/>
            <a:chOff x="1424799" y="1720495"/>
            <a:chExt cx="1513499" cy="134360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E14DDEA-53B1-2543-A794-B8F82013252F}"/>
                </a:ext>
              </a:extLst>
            </p:cNvPr>
            <p:cNvSpPr/>
            <p:nvPr/>
          </p:nvSpPr>
          <p:spPr bwMode="auto">
            <a:xfrm>
              <a:off x="1477795" y="1720495"/>
              <a:ext cx="1315115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GB" altLang="zh-CN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VRP</a:t>
              </a:r>
              <a:endParaRPr 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C941ACB-458B-A345-9D0F-1E8C04115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4799" y="2056125"/>
              <a:ext cx="1513499" cy="1007978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36FEDC9-2848-7648-81C7-41F9C670F0EE}"/>
              </a:ext>
            </a:extLst>
          </p:cNvPr>
          <p:cNvSpPr txBox="1"/>
          <p:nvPr/>
        </p:nvSpPr>
        <p:spPr>
          <a:xfrm>
            <a:off x="491362" y="1119855"/>
            <a:ext cx="430887" cy="110826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600" b="1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Problems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A07F1E-C650-3F4A-9E17-7640F80547BD}"/>
              </a:ext>
            </a:extLst>
          </p:cNvPr>
          <p:cNvSpPr txBox="1"/>
          <p:nvPr/>
        </p:nvSpPr>
        <p:spPr>
          <a:xfrm>
            <a:off x="486678" y="2495134"/>
            <a:ext cx="677108" cy="95281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600" b="1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Challenges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64B746F-C05F-A446-9AB8-83AF3332C089}"/>
              </a:ext>
            </a:extLst>
          </p:cNvPr>
          <p:cNvSpPr txBox="1"/>
          <p:nvPr/>
        </p:nvSpPr>
        <p:spPr>
          <a:xfrm>
            <a:off x="399940" y="3628270"/>
            <a:ext cx="677108" cy="226722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600" b="1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Drawbacks of the current methods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064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1"/>
    </mc:Choice>
    <mc:Fallback xmlns="">
      <p:transition spd="slow" advTm="9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9" grpId="0"/>
      <p:bldP spid="4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Optimisation Approaches -</a:t>
            </a:r>
            <a:br>
              <a:rPr lang="en-US" dirty="0"/>
            </a:br>
            <a:r>
              <a:rPr lang="en-US" dirty="0"/>
              <a:t> Metaheuristics Family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959" y="993795"/>
            <a:ext cx="5862083" cy="538753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BBF5C2-6F8B-DB40-BE98-28068A5E9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35</a:t>
            </a:fld>
            <a:endParaRPr lang="en-GB" altLang="zh-CN" dirty="0"/>
          </a:p>
        </p:txBody>
      </p:sp>
    </p:spTree>
    <p:extLst>
      <p:ext uri="{BB962C8B-B14F-4D97-AF65-F5344CB8AC3E}">
        <p14:creationId xmlns:p14="http://schemas.microsoft.com/office/powerpoint/2010/main" val="411855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"/>
    </mc:Choice>
    <mc:Fallback xmlns="">
      <p:transition spd="slow" advTm="15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63BD0A-3855-9F4B-B353-B2BCFA9E5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2" y="1196752"/>
            <a:ext cx="8496943" cy="4968552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dirty="0">
                <a:latin typeface="宋体"/>
                <a:ea typeface="宋体"/>
                <a:cs typeface="宋体"/>
              </a:rPr>
              <a:t>“</a:t>
            </a:r>
            <a:r>
              <a:rPr lang="zh-CHS" altLang="en-US" dirty="0">
                <a:latin typeface="宋体"/>
                <a:ea typeface="宋体"/>
                <a:cs typeface="宋体"/>
              </a:rPr>
              <a:t>知有所合，谓之</a:t>
            </a:r>
            <a:r>
              <a:rPr lang="zh-CHS" altLang="en-US" dirty="0">
                <a:solidFill>
                  <a:srgbClr val="0000D2"/>
                </a:solidFill>
                <a:latin typeface="宋体"/>
                <a:ea typeface="宋体"/>
                <a:cs typeface="宋体"/>
              </a:rPr>
              <a:t>智</a:t>
            </a:r>
            <a:r>
              <a:rPr lang="zh-CHS" altLang="en-US" dirty="0">
                <a:latin typeface="宋体"/>
                <a:ea typeface="宋体"/>
                <a:cs typeface="宋体"/>
              </a:rPr>
              <a:t>；能有所合，谓之</a:t>
            </a:r>
            <a:r>
              <a:rPr lang="zh-CHS" altLang="en-US" dirty="0">
                <a:solidFill>
                  <a:srgbClr val="0000D2"/>
                </a:solidFill>
                <a:latin typeface="宋体"/>
                <a:ea typeface="宋体"/>
                <a:cs typeface="宋体"/>
              </a:rPr>
              <a:t>能</a:t>
            </a:r>
            <a:r>
              <a:rPr lang="en-US" dirty="0">
                <a:latin typeface="宋体"/>
                <a:ea typeface="宋体"/>
                <a:cs typeface="宋体"/>
              </a:rPr>
              <a:t>”</a:t>
            </a:r>
            <a:r>
              <a:rPr lang="zh-CHS" altLang="en-US" dirty="0">
                <a:latin typeface="宋体"/>
                <a:ea typeface="宋体"/>
                <a:cs typeface="宋体"/>
              </a:rPr>
              <a:t> </a:t>
            </a:r>
            <a:endParaRPr lang="en-US" altLang="zh-CHS" dirty="0">
              <a:latin typeface="宋体"/>
              <a:ea typeface="宋体"/>
              <a:cs typeface="宋体"/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zh-CHS" altLang="en-US" dirty="0">
                <a:latin typeface="宋体"/>
                <a:ea typeface="宋体"/>
                <a:cs typeface="宋体"/>
              </a:rPr>
              <a:t>         </a:t>
            </a:r>
            <a:r>
              <a:rPr lang="en-US" altLang="zh-CHS" dirty="0">
                <a:latin typeface="宋体"/>
                <a:ea typeface="宋体"/>
                <a:cs typeface="宋体"/>
              </a:rPr>
              <a:t>-</a:t>
            </a:r>
            <a:r>
              <a:rPr lang="zh-CHS" altLang="en-US" dirty="0">
                <a:latin typeface="宋体"/>
                <a:ea typeface="宋体"/>
                <a:cs typeface="宋体"/>
              </a:rPr>
              <a:t> </a:t>
            </a:r>
            <a:r>
              <a:rPr lang="en-US" altLang="zh-CHS" dirty="0">
                <a:latin typeface="宋体"/>
                <a:ea typeface="宋体"/>
                <a:cs typeface="宋体"/>
              </a:rPr>
              <a:t>《</a:t>
            </a:r>
            <a:r>
              <a:rPr lang="zh-CHS" altLang="en-US" dirty="0">
                <a:latin typeface="宋体"/>
                <a:ea typeface="宋体"/>
                <a:cs typeface="宋体"/>
              </a:rPr>
              <a:t>荀子</a:t>
            </a:r>
            <a:r>
              <a:rPr lang="en-US" altLang="zh-CHS" dirty="0">
                <a:latin typeface="宋体"/>
                <a:ea typeface="宋体"/>
                <a:cs typeface="宋体"/>
              </a:rPr>
              <a:t>•</a:t>
            </a:r>
            <a:r>
              <a:rPr lang="zh-CHS" altLang="en-US" dirty="0">
                <a:latin typeface="宋体"/>
                <a:ea typeface="宋体"/>
                <a:cs typeface="宋体"/>
              </a:rPr>
              <a:t>正名</a:t>
            </a:r>
            <a:r>
              <a:rPr lang="en-US" altLang="zh-CHS" dirty="0">
                <a:latin typeface="宋体"/>
                <a:ea typeface="宋体"/>
                <a:cs typeface="宋体"/>
              </a:rPr>
              <a:t>》</a:t>
            </a:r>
          </a:p>
          <a:p>
            <a:pPr marL="0" indent="0">
              <a:spcBef>
                <a:spcPts val="1800"/>
              </a:spcBef>
              <a:buNone/>
            </a:pPr>
            <a:endParaRPr lang="en-US" b="0" dirty="0"/>
          </a:p>
          <a:p>
            <a:pPr>
              <a:spcBef>
                <a:spcPts val="1800"/>
              </a:spcBef>
            </a:pPr>
            <a:r>
              <a:rPr lang="en-US" b="0" dirty="0"/>
              <a:t>”</a:t>
            </a:r>
            <a:r>
              <a:rPr lang="en-US" b="0" i="1" dirty="0"/>
              <a:t>the ability to </a:t>
            </a:r>
            <a:r>
              <a:rPr lang="en-US" i="1" dirty="0">
                <a:solidFill>
                  <a:srgbClr val="323296"/>
                </a:solidFill>
              </a:rPr>
              <a:t>learn</a:t>
            </a:r>
            <a:r>
              <a:rPr lang="en-US" b="0" i="1" dirty="0"/>
              <a:t> or </a:t>
            </a:r>
            <a:r>
              <a:rPr lang="en-US" i="1" dirty="0">
                <a:solidFill>
                  <a:srgbClr val="323296"/>
                </a:solidFill>
              </a:rPr>
              <a:t>understand</a:t>
            </a:r>
            <a:r>
              <a:rPr lang="en-US" b="0" i="1" dirty="0"/>
              <a:t> or to deal with or trying </a:t>
            </a:r>
            <a:r>
              <a:rPr lang="en-US" i="1" dirty="0">
                <a:solidFill>
                  <a:srgbClr val="323296"/>
                </a:solidFill>
              </a:rPr>
              <a:t>new situations</a:t>
            </a:r>
            <a:r>
              <a:rPr lang="en-US" b="0" dirty="0"/>
              <a:t>”</a:t>
            </a:r>
            <a:r>
              <a:rPr lang="en-US" dirty="0"/>
              <a:t>. – Webster</a:t>
            </a:r>
          </a:p>
          <a:p>
            <a:pPr>
              <a:spcBef>
                <a:spcPts val="1800"/>
              </a:spcBef>
            </a:pPr>
            <a:r>
              <a:rPr lang="en-US" b="0" dirty="0"/>
              <a:t>“</a:t>
            </a:r>
            <a:r>
              <a:rPr lang="en-US" b="0" i="1" dirty="0"/>
              <a:t>capacity for </a:t>
            </a:r>
            <a:r>
              <a:rPr lang="en-US" b="0" i="1" dirty="0">
                <a:solidFill>
                  <a:srgbClr val="323296"/>
                </a:solidFill>
              </a:rPr>
              <a:t>learning</a:t>
            </a:r>
            <a:r>
              <a:rPr lang="en-US" b="0" i="1" dirty="0"/>
              <a:t>, </a:t>
            </a:r>
            <a:r>
              <a:rPr lang="en-US" b="0" i="1" dirty="0">
                <a:solidFill>
                  <a:srgbClr val="323296"/>
                </a:solidFill>
              </a:rPr>
              <a:t>reasoning</a:t>
            </a:r>
            <a:r>
              <a:rPr lang="en-US" b="0" i="1" dirty="0"/>
              <a:t>, </a:t>
            </a:r>
            <a:r>
              <a:rPr lang="en-US" i="1" dirty="0">
                <a:solidFill>
                  <a:srgbClr val="323296"/>
                </a:solidFill>
              </a:rPr>
              <a:t>understanding</a:t>
            </a:r>
            <a:r>
              <a:rPr lang="en-US" b="0" i="1" dirty="0"/>
              <a:t>, and similar forms of mental activity; aptitude in </a:t>
            </a:r>
            <a:r>
              <a:rPr lang="en-US" i="1" dirty="0">
                <a:solidFill>
                  <a:srgbClr val="323296"/>
                </a:solidFill>
              </a:rPr>
              <a:t>grasping</a:t>
            </a:r>
            <a:r>
              <a:rPr lang="en-US" b="0" i="1" dirty="0"/>
              <a:t> truths, relationships, facts, meanings, etc.</a:t>
            </a:r>
            <a:r>
              <a:rPr lang="en-US" b="0" dirty="0"/>
              <a:t>” – </a:t>
            </a:r>
            <a:r>
              <a:rPr lang="en-US" dirty="0" err="1"/>
              <a:t>Dictionary.com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D7C727-B795-B74D-82A7-D5C462DEC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Intelligence </a:t>
            </a:r>
            <a:r>
              <a:rPr lang="zh-CN" altLang="en-US" dirty="0"/>
              <a:t>（智能）</a:t>
            </a:r>
            <a:r>
              <a:rPr lang="en-US" dirty="0"/>
              <a:t>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929BC0-423D-D54E-A23F-43006D864527}"/>
              </a:ext>
            </a:extLst>
          </p:cNvPr>
          <p:cNvSpPr txBox="1"/>
          <p:nvPr/>
        </p:nvSpPr>
        <p:spPr>
          <a:xfrm>
            <a:off x="6516216" y="2250103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HS" b="1" dirty="0" err="1"/>
              <a:t>Xun</a:t>
            </a:r>
            <a:r>
              <a:rPr lang="en-US" altLang="zh-CHS" b="1" dirty="0"/>
              <a:t> </a:t>
            </a:r>
            <a:r>
              <a:rPr lang="en-US" altLang="zh-CHS" b="1" dirty="0" err="1"/>
              <a:t>Zi</a:t>
            </a:r>
            <a:r>
              <a:rPr lang="en-US" altLang="zh-CHS" b="1" dirty="0"/>
              <a:t> (325BC-238BC)</a:t>
            </a:r>
            <a:endParaRPr lang="en-US" b="1" dirty="0"/>
          </a:p>
        </p:txBody>
      </p:sp>
      <p:pic>
        <p:nvPicPr>
          <p:cNvPr id="3074" name="Picture 2" descr="https://bkimg.cdn.bcebos.com/pic/37d3d539b6003af36cf611c53b2ac65c1138b6c3?x-bce-process=image/watermark,image_d2F0ZXIvYmFpa2U5Mg==,g_7,xp_5,yp_5/format,f_auto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36760" y="980728"/>
            <a:ext cx="1121593" cy="116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056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5"/>
    </mc:Choice>
    <mc:Fallback xmlns="">
      <p:transition spd="slow" advTm="10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F009E8-A50C-F04C-8688-CC02C14F5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196752"/>
            <a:ext cx="6324650" cy="2585548"/>
          </a:xfrm>
          <a:ln>
            <a:noFill/>
          </a:ln>
        </p:spPr>
        <p:txBody>
          <a:bodyPr/>
          <a:lstStyle/>
          <a:p>
            <a:r>
              <a:rPr lang="en-US" sz="1800" b="0" dirty="0"/>
              <a:t>Artificial Intelligence vs. natural intelligence</a:t>
            </a:r>
          </a:p>
          <a:p>
            <a:r>
              <a:rPr lang="en-US" sz="1800" b="0" dirty="0"/>
              <a:t>The term was firstly coined by John McCarthy in 1956, </a:t>
            </a:r>
          </a:p>
          <a:p>
            <a:r>
              <a:rPr lang="en-US" sz="1800" b="0" dirty="0">
                <a:solidFill>
                  <a:schemeClr val="tx1"/>
                </a:solidFill>
              </a:rPr>
              <a:t>Originally, means </a:t>
            </a:r>
            <a:r>
              <a:rPr lang="en-US" sz="1800" dirty="0">
                <a:solidFill>
                  <a:schemeClr val="tx1"/>
                </a:solidFill>
              </a:rPr>
              <a:t>artificially designed agents </a:t>
            </a:r>
            <a:r>
              <a:rPr lang="en-US" sz="1800" b="0" dirty="0"/>
              <a:t>that behave intelligently like a human being does.</a:t>
            </a:r>
          </a:p>
          <a:p>
            <a:r>
              <a:rPr lang="en-US" altLang="zh-CHS" sz="1800" b="0" dirty="0"/>
              <a:t>AI</a:t>
            </a:r>
            <a:r>
              <a:rPr lang="zh-CHS" altLang="en-US" sz="1800" b="0" dirty="0"/>
              <a:t> </a:t>
            </a:r>
            <a:r>
              <a:rPr lang="en-US" altLang="zh-CHS" sz="1800" b="0" dirty="0"/>
              <a:t>in</a:t>
            </a:r>
            <a:r>
              <a:rPr lang="zh-CHS" altLang="en-US" sz="1800" b="0" dirty="0"/>
              <a:t> </a:t>
            </a:r>
            <a:r>
              <a:rPr lang="en-US" altLang="zh-CHS" sz="1800" b="0" dirty="0"/>
              <a:t>early days focuses more on </a:t>
            </a:r>
            <a:r>
              <a:rPr lang="en-US" altLang="zh-CHS" sz="1800" dirty="0"/>
              <a:t>reasoning</a:t>
            </a:r>
            <a:r>
              <a:rPr lang="en-US" altLang="zh-CHS" sz="1800" b="0" dirty="0"/>
              <a:t>, </a:t>
            </a:r>
            <a:r>
              <a:rPr lang="en-US" altLang="zh-CHS" sz="1800" dirty="0"/>
              <a:t>knowledge</a:t>
            </a:r>
            <a:r>
              <a:rPr lang="en-US" altLang="zh-CHS" sz="1800" b="0" dirty="0"/>
              <a:t>, </a:t>
            </a:r>
            <a:r>
              <a:rPr lang="en-US" altLang="zh-CHS" sz="1800" dirty="0"/>
              <a:t>planning</a:t>
            </a:r>
            <a:r>
              <a:rPr lang="en-US" altLang="zh-CHS" sz="1800" b="0" dirty="0"/>
              <a:t>, </a:t>
            </a:r>
            <a:r>
              <a:rPr lang="en-US" altLang="zh-CHS" sz="1800" dirty="0"/>
              <a:t>NLP</a:t>
            </a:r>
            <a:r>
              <a:rPr lang="en-US" altLang="zh-CHS" sz="1800" b="0" dirty="0"/>
              <a:t>, </a:t>
            </a:r>
            <a:r>
              <a:rPr lang="en-US" altLang="zh-CHS" sz="1800" dirty="0"/>
              <a:t>perception</a:t>
            </a:r>
            <a:r>
              <a:rPr lang="en-US" altLang="zh-CHS" sz="1800" b="0" dirty="0"/>
              <a:t>, etc. </a:t>
            </a:r>
            <a:endParaRPr lang="en-US" sz="1800" b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576CB6-DA3C-A747-AFB5-AC7BC4213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Artificial Intelligence?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CF0F2B-C246-4E40-969F-22426FDB4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997" y="1080716"/>
            <a:ext cx="1317776" cy="16089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8603249-24BC-DB4C-92AE-6EA6A8179029}"/>
              </a:ext>
            </a:extLst>
          </p:cNvPr>
          <p:cNvSpPr/>
          <p:nvPr/>
        </p:nvSpPr>
        <p:spPr>
          <a:xfrm>
            <a:off x="6942622" y="2689629"/>
            <a:ext cx="15178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John McCarthy (1927-2011)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B2D186-3236-0645-8452-E002B7B5764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82579" y="4146330"/>
            <a:ext cx="1293277" cy="12680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E945128-64AA-CF47-8960-3E2DBEB07C5D}"/>
              </a:ext>
            </a:extLst>
          </p:cNvPr>
          <p:cNvSpPr/>
          <p:nvPr/>
        </p:nvSpPr>
        <p:spPr>
          <a:xfrm>
            <a:off x="5417948" y="3969979"/>
            <a:ext cx="1679421" cy="19254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Environment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6D13A2-2F6D-484A-A0AB-B8F707A1CB47}"/>
              </a:ext>
            </a:extLst>
          </p:cNvPr>
          <p:cNvCxnSpPr/>
          <p:nvPr/>
        </p:nvCxnSpPr>
        <p:spPr>
          <a:xfrm>
            <a:off x="3275856" y="4365104"/>
            <a:ext cx="214209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FF957A1-62A8-4346-B27B-D7E6969C9C96}"/>
              </a:ext>
            </a:extLst>
          </p:cNvPr>
          <p:cNvCxnSpPr/>
          <p:nvPr/>
        </p:nvCxnSpPr>
        <p:spPr>
          <a:xfrm flipH="1">
            <a:off x="3275856" y="5013176"/>
            <a:ext cx="214209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A22DBC5-8532-414A-A9B8-F87BEAAFB764}"/>
              </a:ext>
            </a:extLst>
          </p:cNvPr>
          <p:cNvCxnSpPr/>
          <p:nvPr/>
        </p:nvCxnSpPr>
        <p:spPr>
          <a:xfrm flipH="1">
            <a:off x="3275855" y="5301208"/>
            <a:ext cx="21420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ED07418-48EF-FF40-B3F1-05091903C854}"/>
              </a:ext>
            </a:extLst>
          </p:cNvPr>
          <p:cNvSpPr txBox="1"/>
          <p:nvPr/>
        </p:nvSpPr>
        <p:spPr>
          <a:xfrm>
            <a:off x="3630638" y="3969979"/>
            <a:ext cx="163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action/decision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A16630-E38E-104A-B20E-AE9AF277755D}"/>
              </a:ext>
            </a:extLst>
          </p:cNvPr>
          <p:cNvSpPr txBox="1"/>
          <p:nvPr/>
        </p:nvSpPr>
        <p:spPr>
          <a:xfrm>
            <a:off x="3580263" y="4672690"/>
            <a:ext cx="163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reward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9565BC-1266-3149-BEF7-EA46063C6F61}"/>
              </a:ext>
            </a:extLst>
          </p:cNvPr>
          <p:cNvSpPr txBox="1"/>
          <p:nvPr/>
        </p:nvSpPr>
        <p:spPr>
          <a:xfrm>
            <a:off x="3425515" y="5229701"/>
            <a:ext cx="1992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state/new problem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CA127A-919E-1F44-8E57-C8D45A38EB46}"/>
              </a:ext>
            </a:extLst>
          </p:cNvPr>
          <p:cNvSpPr txBox="1"/>
          <p:nvPr/>
        </p:nvSpPr>
        <p:spPr>
          <a:xfrm>
            <a:off x="468313" y="4595682"/>
            <a:ext cx="93533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Goal(s)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3BA892-8D7E-4C48-B4F5-292902BB9F91}"/>
              </a:ext>
            </a:extLst>
          </p:cNvPr>
          <p:cNvCxnSpPr>
            <a:stCxn id="20" idx="3"/>
            <a:endCxn id="10" idx="1"/>
          </p:cNvCxnSpPr>
          <p:nvPr/>
        </p:nvCxnSpPr>
        <p:spPr>
          <a:xfrm>
            <a:off x="1403648" y="4780348"/>
            <a:ext cx="578931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7CBFE60-35CE-DF46-8396-FCD8DC57D50C}"/>
              </a:ext>
            </a:extLst>
          </p:cNvPr>
          <p:cNvCxnSpPr/>
          <p:nvPr/>
        </p:nvCxnSpPr>
        <p:spPr>
          <a:xfrm flipH="1">
            <a:off x="899592" y="5661248"/>
            <a:ext cx="4518356" cy="0"/>
          </a:xfrm>
          <a:prstGeom prst="line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30666BE-2BD1-3645-94BE-921CA047577C}"/>
              </a:ext>
            </a:extLst>
          </p:cNvPr>
          <p:cNvCxnSpPr>
            <a:cxnSpLocks/>
          </p:cNvCxnSpPr>
          <p:nvPr/>
        </p:nvCxnSpPr>
        <p:spPr>
          <a:xfrm flipV="1">
            <a:off x="899592" y="5013177"/>
            <a:ext cx="0" cy="6480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98" name="Picture 2" descr="https://ss2.bdstatic.com/70cFvnSh_Q1YnxGkpoWK1HF6hhy/it/u=2341084298,1058670252&amp;fm=26&amp;gp=0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78430" y="3990746"/>
            <a:ext cx="1479722" cy="183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40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"/>
    </mc:Choice>
    <mc:Fallback xmlns="">
      <p:transition spd="slow" advTm="28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01CD01-098F-0B4C-8705-154476A33C74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D2"/>
                </a:solidFill>
              </a:rPr>
              <a:t>Strong AI</a:t>
            </a:r>
          </a:p>
          <a:p>
            <a:r>
              <a:rPr lang="en-US" b="0" dirty="0"/>
              <a:t>AI capabilities (problems solving and reasoning) at a same level of human being</a:t>
            </a:r>
          </a:p>
          <a:p>
            <a:r>
              <a:rPr lang="en-US" b="0" dirty="0"/>
              <a:t>Has human like </a:t>
            </a:r>
            <a:r>
              <a:rPr lang="en-US" b="0" dirty="0">
                <a:solidFill>
                  <a:srgbClr val="333399"/>
                </a:solidFill>
              </a:rPr>
              <a:t>mind</a:t>
            </a:r>
            <a:r>
              <a:rPr lang="en-US" b="0" dirty="0"/>
              <a:t>, </a:t>
            </a:r>
            <a:r>
              <a:rPr lang="en-US" b="0" dirty="0">
                <a:solidFill>
                  <a:srgbClr val="333399"/>
                </a:solidFill>
              </a:rPr>
              <a:t>consciousness</a:t>
            </a:r>
            <a:r>
              <a:rPr lang="en-US" b="0" dirty="0"/>
              <a:t>, and </a:t>
            </a:r>
            <a:r>
              <a:rPr lang="en-US" b="0" dirty="0">
                <a:solidFill>
                  <a:srgbClr val="333399"/>
                </a:solidFill>
              </a:rPr>
              <a:t>self-consciousness</a:t>
            </a:r>
            <a:r>
              <a:rPr lang="en-US" b="0" dirty="0"/>
              <a:t>  </a:t>
            </a:r>
          </a:p>
          <a:p>
            <a:pPr lvl="1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5AAB8-9697-2E4C-BFD0-E7EA751C218F}"/>
              </a:ext>
            </a:extLst>
          </p:cNvPr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D2"/>
                </a:solidFill>
              </a:rPr>
              <a:t>Weak AI</a:t>
            </a:r>
          </a:p>
          <a:p>
            <a:r>
              <a:rPr lang="en-US" b="0" dirty="0"/>
              <a:t>Capability to solve challenging (new) problems</a:t>
            </a:r>
            <a:r>
              <a:rPr lang="zh-CHS" altLang="en-US" b="0" dirty="0"/>
              <a:t> </a:t>
            </a:r>
            <a:r>
              <a:rPr lang="en-US" altLang="zh-CHS" b="0" dirty="0"/>
              <a:t>of a particular field</a:t>
            </a:r>
          </a:p>
          <a:p>
            <a:r>
              <a:rPr lang="en-US" b="0" dirty="0"/>
              <a:t>Mostly a simulation of real intelligence </a:t>
            </a:r>
          </a:p>
          <a:p>
            <a:r>
              <a:rPr lang="en-US" b="0" dirty="0"/>
              <a:t>Does not have consciousness or self-consciousness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9B7B54-C99B-D242-92EC-BE450A7BF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AE2AIM: Artificial Intelligence Methods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1174EA-375E-774E-822B-2624D11C7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HS" dirty="0"/>
              <a:t>Strong</a:t>
            </a:r>
            <a:r>
              <a:rPr lang="zh-CHS" altLang="en-US" dirty="0"/>
              <a:t> </a:t>
            </a:r>
            <a:r>
              <a:rPr lang="en-US" altLang="zh-CHS" dirty="0"/>
              <a:t>AI vs. Weak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BD232-241F-C24E-AD86-FC3A69247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6</a:t>
            </a:fld>
            <a:endParaRPr lang="en-GB" altLang="zh-CN" dirty="0"/>
          </a:p>
        </p:txBody>
      </p:sp>
    </p:spTree>
    <p:extLst>
      <p:ext uri="{BB962C8B-B14F-4D97-AF65-F5344CB8AC3E}">
        <p14:creationId xmlns:p14="http://schemas.microsoft.com/office/powerpoint/2010/main" val="152030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3"/>
    </mc:Choice>
    <mc:Fallback xmlns="">
      <p:transition spd="slow" advTm="27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New Era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797DDE-0CE3-4697-C43F-8EC58DC57608}"/>
              </a:ext>
            </a:extLst>
          </p:cNvPr>
          <p:cNvGrpSpPr/>
          <p:nvPr/>
        </p:nvGrpSpPr>
        <p:grpSpPr>
          <a:xfrm>
            <a:off x="476252" y="3771902"/>
            <a:ext cx="2143816" cy="1686409"/>
            <a:chOff x="361950" y="3467100"/>
            <a:chExt cx="3133725" cy="2514817"/>
          </a:xfrm>
        </p:grpSpPr>
        <p:pic>
          <p:nvPicPr>
            <p:cNvPr id="5" name="Picture 10" descr="win10电脑屏幕只剩一个鼠标怎么解决_小白一键重装系统官网">
              <a:extLst>
                <a:ext uri="{FF2B5EF4-FFF2-40B4-BE49-F238E27FC236}">
                  <a16:creationId xmlns:a16="http://schemas.microsoft.com/office/drawing/2014/main" id="{A24251E3-DBB1-0E91-E121-3573B0F859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950" y="3467100"/>
              <a:ext cx="2695575" cy="2024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Image result for window 视窗和鼠标">
              <a:extLst>
                <a:ext uri="{FF2B5EF4-FFF2-40B4-BE49-F238E27FC236}">
                  <a16:creationId xmlns:a16="http://schemas.microsoft.com/office/drawing/2014/main" id="{4CC83303-DEA2-5EB6-BD7F-4C8741C2E5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3114" y="5014914"/>
              <a:ext cx="1452561" cy="967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DAEAAAC-9DD4-04D7-8EE1-7A561AC7586F}"/>
              </a:ext>
            </a:extLst>
          </p:cNvPr>
          <p:cNvGrpSpPr/>
          <p:nvPr/>
        </p:nvGrpSpPr>
        <p:grpSpPr>
          <a:xfrm>
            <a:off x="6477923" y="2146883"/>
            <a:ext cx="2189825" cy="3250037"/>
            <a:chOff x="8170721" y="1819276"/>
            <a:chExt cx="2630629" cy="4016117"/>
          </a:xfrm>
        </p:grpSpPr>
        <p:pic>
          <p:nvPicPr>
            <p:cNvPr id="9" name="Picture 18" descr="搞技术的OpenAI现在要做投资了，成立1亿美元创业基金，网友：融资花不完了？ | 量子位">
              <a:extLst>
                <a:ext uri="{FF2B5EF4-FFF2-40B4-BE49-F238E27FC236}">
                  <a16:creationId xmlns:a16="http://schemas.microsoft.com/office/drawing/2014/main" id="{CD7AE945-F0E1-D2D2-071D-262F4DEEF4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0721" y="1819276"/>
              <a:ext cx="2630629" cy="147926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6" descr="What Is OpenAI’s ChatGPT, And How Can You Use It? - WeeTech Solution ...">
              <a:extLst>
                <a:ext uri="{FF2B5EF4-FFF2-40B4-BE49-F238E27FC236}">
                  <a16:creationId xmlns:a16="http://schemas.microsoft.com/office/drawing/2014/main" id="{3131458A-5995-58D2-4E45-28396D14FE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172451" y="3105150"/>
              <a:ext cx="2628899" cy="273024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Arrow: Down 5">
            <a:extLst>
              <a:ext uri="{FF2B5EF4-FFF2-40B4-BE49-F238E27FC236}">
                <a16:creationId xmlns:a16="http://schemas.microsoft.com/office/drawing/2014/main" id="{1C56D81D-7593-7BBA-E6C1-A7E64BC82EBA}"/>
              </a:ext>
            </a:extLst>
          </p:cNvPr>
          <p:cNvSpPr/>
          <p:nvPr/>
        </p:nvSpPr>
        <p:spPr>
          <a:xfrm>
            <a:off x="1233636" y="3265754"/>
            <a:ext cx="419100" cy="428625"/>
          </a:xfrm>
          <a:prstGeom prst="down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16" name="Picture 2" descr="Find This Secret Command In MS-DOS Code To Win $100,000 And &quot;Embarrass ...">
            <a:extLst>
              <a:ext uri="{FF2B5EF4-FFF2-40B4-BE49-F238E27FC236}">
                <a16:creationId xmlns:a16="http://schemas.microsoft.com/office/drawing/2014/main" id="{2CDB11E5-1032-BBB0-9985-124FB2D8FA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277"/>
          <a:stretch/>
        </p:blipFill>
        <p:spPr bwMode="auto">
          <a:xfrm>
            <a:off x="423946" y="2009775"/>
            <a:ext cx="2143816" cy="105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31BBF08-92FD-D1AF-712C-E0892B07DEB0}"/>
              </a:ext>
            </a:extLst>
          </p:cNvPr>
          <p:cNvSpPr txBox="1"/>
          <p:nvPr/>
        </p:nvSpPr>
        <p:spPr>
          <a:xfrm>
            <a:off x="360517" y="1179581"/>
            <a:ext cx="2466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视窗时代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7D414F-4E4B-6581-6984-526361029F6D}"/>
              </a:ext>
            </a:extLst>
          </p:cNvPr>
          <p:cNvSpPr txBox="1"/>
          <p:nvPr/>
        </p:nvSpPr>
        <p:spPr>
          <a:xfrm>
            <a:off x="3174596" y="1124758"/>
            <a:ext cx="2466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触屏时代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Touch Screen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578BC6-C65E-45C0-170E-A0137CBAE3C0}"/>
              </a:ext>
            </a:extLst>
          </p:cNvPr>
          <p:cNvSpPr txBox="1"/>
          <p:nvPr/>
        </p:nvSpPr>
        <p:spPr>
          <a:xfrm>
            <a:off x="5988676" y="1152524"/>
            <a:ext cx="3095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自然语言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&amp;AGI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时代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Artificial General AI</a:t>
            </a:r>
          </a:p>
        </p:txBody>
      </p:sp>
      <p:pic>
        <p:nvPicPr>
          <p:cNvPr id="20" name="Picture 22" descr="Toddlers And Tablets: 12-Month-Old Children Use Tablets As Well As ...">
            <a:extLst>
              <a:ext uri="{FF2B5EF4-FFF2-40B4-BE49-F238E27FC236}">
                <a16:creationId xmlns:a16="http://schemas.microsoft.com/office/drawing/2014/main" id="{353EC26F-C661-2E99-E23E-2BC4B4A9F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62758" y="3904172"/>
            <a:ext cx="1741814" cy="15507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4" descr="iphone1,苹果一代是什么时间在国内上市的.....-">
            <a:extLst>
              <a:ext uri="{FF2B5EF4-FFF2-40B4-BE49-F238E27FC236}">
                <a16:creationId xmlns:a16="http://schemas.microsoft.com/office/drawing/2014/main" id="{AF41B5B2-CF30-63D7-2899-FA3231523B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62758" y="2029635"/>
            <a:ext cx="1741814" cy="152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188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7"/>
    </mc:Choice>
    <mc:Fallback xmlns="">
      <p:transition spd="slow" advTm="62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1F75EE-7DC6-2444-BBEB-0412310E1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D98FDE-F275-C34A-AD05-B9003F768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8</a:t>
            </a:fld>
            <a:endParaRPr lang="en-GB" altLang="zh-CN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C629B99-FF49-3B4B-BDB2-DB30DD4F4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485481F-0900-D540-B1E9-580C8E4F8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632" y="1146377"/>
            <a:ext cx="6069437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68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5"/>
    </mc:Choice>
    <mc:Fallback xmlns="">
      <p:transition spd="slow" advTm="32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AE2AIM: Artificial Intelligence Methods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Flip Side of AI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639"/>
          <a:stretch/>
        </p:blipFill>
        <p:spPr>
          <a:xfrm>
            <a:off x="25648" y="1021122"/>
            <a:ext cx="6431373" cy="481575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BC5738-C238-9C44-8830-921A57593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9</a:t>
            </a:fld>
            <a:endParaRPr lang="en-GB" altLang="zh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425F5B-0D3F-CB4C-BA84-441466D22AC5}"/>
              </a:ext>
            </a:extLst>
          </p:cNvPr>
          <p:cNvSpPr txBox="1"/>
          <p:nvPr/>
        </p:nvSpPr>
        <p:spPr>
          <a:xfrm>
            <a:off x="6457021" y="1484784"/>
            <a:ext cx="243615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Some jobs will be replaced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Truck driver, Accountant</a:t>
            </a:r>
          </a:p>
          <a:p>
            <a:r>
              <a:rPr lang="en-US" sz="2000" b="1" dirty="0"/>
              <a:t>Some jobs will be transformed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Catering services, teacher, designer, scientist, artist </a:t>
            </a:r>
          </a:p>
          <a:p>
            <a:r>
              <a:rPr lang="en-US" sz="2000" b="1" dirty="0"/>
              <a:t>Some jobs are still safe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CEO, Psychologist, Home </a:t>
            </a:r>
            <a:r>
              <a:rPr lang="en-US" sz="2000" dirty="0" err="1"/>
              <a:t>carers</a:t>
            </a:r>
            <a:r>
              <a:rPr lang="en-US" sz="2000" dirty="0"/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867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1"/>
    </mc:Choice>
    <mc:Fallback xmlns="">
      <p:transition spd="slow" advTm="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3|0.3|0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tailEnd type="triangl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8233</TotalTime>
  <Words>1453</Words>
  <Application>Microsoft Office PowerPoint</Application>
  <PresentationFormat>On-screen Show (4:3)</PresentationFormat>
  <Paragraphs>290</Paragraphs>
  <Slides>35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宋体</vt:lpstr>
      <vt:lpstr>Microsoft YaHei</vt:lpstr>
      <vt:lpstr>Microsoft YaHei</vt:lpstr>
      <vt:lpstr>Arial</vt:lpstr>
      <vt:lpstr>Calibri</vt:lpstr>
      <vt:lpstr>Cambria Math</vt:lpstr>
      <vt:lpstr>Times New Roman</vt:lpstr>
      <vt:lpstr>Verdana</vt:lpstr>
      <vt:lpstr>Wingdings</vt:lpstr>
      <vt:lpstr>Default Design</vt:lpstr>
      <vt:lpstr>Equation</vt:lpstr>
      <vt:lpstr>PowerPoint Presentation</vt:lpstr>
      <vt:lpstr>Quick Survey (Anonymous)</vt:lpstr>
      <vt:lpstr>What is Intelligence?</vt:lpstr>
      <vt:lpstr>What is Intelligence （智能）? </vt:lpstr>
      <vt:lpstr>What is Artificial Intelligence?</vt:lpstr>
      <vt:lpstr>Strong AI vs. Weak AI</vt:lpstr>
      <vt:lpstr>A New Era</vt:lpstr>
      <vt:lpstr>Applications</vt:lpstr>
      <vt:lpstr>Flip Side of AI</vt:lpstr>
      <vt:lpstr>Flip Side of AI</vt:lpstr>
      <vt:lpstr>Security Issues: One Pixel Attack</vt:lpstr>
      <vt:lpstr>Security Issues: Face Recognition</vt:lpstr>
      <vt:lpstr>Flip Side of AI</vt:lpstr>
      <vt:lpstr>Stages of Intelligence</vt:lpstr>
      <vt:lpstr> Categories of AI</vt:lpstr>
      <vt:lpstr>What is this module about?</vt:lpstr>
      <vt:lpstr>About This Module</vt:lpstr>
      <vt:lpstr>Provisional Topics</vt:lpstr>
      <vt:lpstr>Reference books</vt:lpstr>
      <vt:lpstr>Why This Module?</vt:lpstr>
      <vt:lpstr>Jigsaw Puzzles Problems</vt:lpstr>
      <vt:lpstr>Popular Research Topics</vt:lpstr>
      <vt:lpstr>Data and AI in Formula 1</vt:lpstr>
      <vt:lpstr>Routing and Scheduling</vt:lpstr>
      <vt:lpstr>Smart Manufacturing: Production Scheduling</vt:lpstr>
      <vt:lpstr>Production Schedule - 2</vt:lpstr>
      <vt:lpstr>Production Schedule - 3</vt:lpstr>
      <vt:lpstr>Production Schedule - 3</vt:lpstr>
      <vt:lpstr>Production Schedule - 3</vt:lpstr>
      <vt:lpstr>Numeric Optimisation</vt:lpstr>
      <vt:lpstr>Numeric Optimisation</vt:lpstr>
      <vt:lpstr>Numeric Optimisation Limitations and Difficulties</vt:lpstr>
      <vt:lpstr>Example: Travelling Salesman Problem (TSP)</vt:lpstr>
      <vt:lpstr>Combinatorial Optimisation Problems and Advanced Optimisation Methods</vt:lpstr>
      <vt:lpstr>Optimisation Approaches -  Metaheuristics Family </vt:lpstr>
    </vt:vector>
  </TitlesOfParts>
  <Company>CSiT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--</dc:creator>
  <cp:lastModifiedBy>Xinan Chen</cp:lastModifiedBy>
  <cp:revision>629</cp:revision>
  <dcterms:created xsi:type="dcterms:W3CDTF">2005-12-08T16:59:15Z</dcterms:created>
  <dcterms:modified xsi:type="dcterms:W3CDTF">2025-02-17T04:40:58Z</dcterms:modified>
</cp:coreProperties>
</file>